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35" autoAdjust="0"/>
    <p:restoredTop sz="94660"/>
  </p:normalViewPr>
  <p:slideViewPr>
    <p:cSldViewPr snapToGrid="0">
      <p:cViewPr varScale="1">
        <p:scale>
          <a:sx n="48" d="100"/>
          <a:sy n="48" d="100"/>
        </p:scale>
        <p:origin x="67" y="7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5F7FF-4A9B-3713-F21D-1B56E925EB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0EB9866-7508-C797-DAFE-B68B7227B1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9DE1A76-40F8-DD5A-29EB-A4AB2198845E}"/>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0C97F1A4-A9A3-799B-F071-8B2D480884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52E5B7-8E42-B2E6-1650-E9758ACF5C9B}"/>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587607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36C94-36A7-080E-B7E6-4A212927189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59C66DC-0557-B1FA-1BAB-67918A0840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6DAA6-9662-E614-7708-6CBA56C6D147}"/>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9F57D31E-A170-D2B4-1990-2F3B13572EC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A8D2F8-3F48-65C2-F56B-7501FE0F596F}"/>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810590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FDD52F-815C-6E06-D812-6EEF87FD11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336ED34-1FB6-B174-8CE5-4D513CBF90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F7A5FBB-A578-901C-101E-9E0487E62358}"/>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9AFAF898-90B0-1713-A9F8-64A00DE36E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6C4B611-BAEA-8843-7533-517800A4A4BC}"/>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733585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CB1CE-981C-AA19-3E3A-1FCCE82707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BCDE895-5899-94DB-3695-1FC70B32DF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39E5882-55C7-A405-B52B-04D60174DD94}"/>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BD860E2E-C99F-4E42-212E-AD3EE8AE79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A277908-4760-F030-4E4D-8A1F46D384EF}"/>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4175883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DEF26-CAA7-B2BD-8FC8-5CB43E06DE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609B45E-37A6-968A-E0EE-D1E4F52A680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A95E8A-B497-4982-5575-D6A7849CD2DD}"/>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287ABB99-2991-6C2C-FBB8-EA03FA7872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4EC0B93-2542-E4CF-3444-D5CCA6F33580}"/>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1571574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2B0A7-44D5-AF36-4F2E-4EB459F73E7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AB12376-DFF9-9E06-0D26-F8AE67DE6D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7D5AB8F-3809-673E-FB8A-927EE8995F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8639BE4-4D21-0DE7-F0C4-7D0B15E90381}"/>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6" name="Footer Placeholder 5">
            <a:extLst>
              <a:ext uri="{FF2B5EF4-FFF2-40B4-BE49-F238E27FC236}">
                <a16:creationId xmlns:a16="http://schemas.microsoft.com/office/drawing/2014/main" id="{93DEE567-C349-AAAE-5C89-7331DA3E42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5B47F80-6CD3-16BB-6FBA-C3EBE312DE77}"/>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2123929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89E7A-0651-EAFF-183A-6F267BB6728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8B67D7A-77B9-541C-5D32-8A1A179E29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872DE1-030A-1A41-1CAC-D8402D5F798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B86F375-88E2-4DDD-4098-7A13A8BFE5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6CD774-AAED-F231-90C4-13CEB21190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19C50FA-C144-5F99-D235-33B5634B8994}"/>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8" name="Footer Placeholder 7">
            <a:extLst>
              <a:ext uri="{FF2B5EF4-FFF2-40B4-BE49-F238E27FC236}">
                <a16:creationId xmlns:a16="http://schemas.microsoft.com/office/drawing/2014/main" id="{E6F21804-91E6-67AC-6E62-1E826BBEB7A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E71ABCA-268E-BB25-5B5A-EFED000C5AEE}"/>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955950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88B9F-AE44-2F3D-3E6D-72132D4B809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27A7042-D7E2-79F1-D3F3-C7F54B4A80A4}"/>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4" name="Footer Placeholder 3">
            <a:extLst>
              <a:ext uri="{FF2B5EF4-FFF2-40B4-BE49-F238E27FC236}">
                <a16:creationId xmlns:a16="http://schemas.microsoft.com/office/drawing/2014/main" id="{E50D8F2A-69E8-011E-27F8-A71C438DEC8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37C5B4A-1F37-5192-CA0D-EECBD80A85C2}"/>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091254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F89BE4-CC15-09C4-6844-CA89E50F907C}"/>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3" name="Footer Placeholder 2">
            <a:extLst>
              <a:ext uri="{FF2B5EF4-FFF2-40B4-BE49-F238E27FC236}">
                <a16:creationId xmlns:a16="http://schemas.microsoft.com/office/drawing/2014/main" id="{7D433A03-3B87-FE3C-2F45-B6EE1C82E9D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964420E-51E7-BFD5-5F9B-7422D055181D}"/>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764041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33A5-8E89-379C-36FA-B18116CCF4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B9A488-1CB3-466D-28C9-D9639CF090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C7BD127-CB9C-95D2-3CBA-68F4E1227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A8E093-C22C-BD54-A773-D609AC0FD5AE}"/>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6" name="Footer Placeholder 5">
            <a:extLst>
              <a:ext uri="{FF2B5EF4-FFF2-40B4-BE49-F238E27FC236}">
                <a16:creationId xmlns:a16="http://schemas.microsoft.com/office/drawing/2014/main" id="{F1A48C23-B260-79B4-DE4D-A4288B174BB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CB51C8B-193E-98BF-527C-41420784D9ED}"/>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2378769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30F77-6E89-493A-DC1D-25FF7CFEFB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B03BB14-EA80-4F17-8F73-EF295D4ED2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F005EB9-3AEF-D92F-6A0D-D1D7F4C105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48C8D9-0CD6-655F-4BC6-1FA311524EAE}"/>
              </a:ext>
            </a:extLst>
          </p:cNvPr>
          <p:cNvSpPr>
            <a:spLocks noGrp="1"/>
          </p:cNvSpPr>
          <p:nvPr>
            <p:ph type="dt" sz="half" idx="10"/>
          </p:nvPr>
        </p:nvSpPr>
        <p:spPr/>
        <p:txBody>
          <a:bodyPr/>
          <a:lstStyle/>
          <a:p>
            <a:fld id="{D5449A60-F0E9-46AE-9384-944A5C218763}" type="datetimeFigureOut">
              <a:rPr lang="en-GB" smtClean="0"/>
              <a:t>17/12/2024</a:t>
            </a:fld>
            <a:endParaRPr lang="en-GB"/>
          </a:p>
        </p:txBody>
      </p:sp>
      <p:sp>
        <p:nvSpPr>
          <p:cNvPr id="6" name="Footer Placeholder 5">
            <a:extLst>
              <a:ext uri="{FF2B5EF4-FFF2-40B4-BE49-F238E27FC236}">
                <a16:creationId xmlns:a16="http://schemas.microsoft.com/office/drawing/2014/main" id="{51FC0815-A230-37E3-AD3E-D6BF90407B1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C9B31E-330F-1916-7D83-ACE7531B4DDF}"/>
              </a:ext>
            </a:extLst>
          </p:cNvPr>
          <p:cNvSpPr>
            <a:spLocks noGrp="1"/>
          </p:cNvSpPr>
          <p:nvPr>
            <p:ph type="sldNum" sz="quarter" idx="12"/>
          </p:nvPr>
        </p:nvSpPr>
        <p:spPr/>
        <p:txBody>
          <a:bodyPr/>
          <a:lstStyle/>
          <a:p>
            <a:fld id="{0E6F391E-B29B-48C0-9956-2E6EB8EEA79A}" type="slidenum">
              <a:rPr lang="en-GB" smtClean="0"/>
              <a:t>‹#›</a:t>
            </a:fld>
            <a:endParaRPr lang="en-GB"/>
          </a:p>
        </p:txBody>
      </p:sp>
    </p:spTree>
    <p:extLst>
      <p:ext uri="{BB962C8B-B14F-4D97-AF65-F5344CB8AC3E}">
        <p14:creationId xmlns:p14="http://schemas.microsoft.com/office/powerpoint/2010/main" val="3176127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381B09-F92B-1368-D2ED-62929BA116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3C4485D-7A1C-E9A4-CF76-4B34CD3226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305ADC-3106-4DC9-5609-DC7F939486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5449A60-F0E9-46AE-9384-944A5C218763}" type="datetimeFigureOut">
              <a:rPr lang="en-GB" smtClean="0"/>
              <a:t>17/12/2024</a:t>
            </a:fld>
            <a:endParaRPr lang="en-GB"/>
          </a:p>
        </p:txBody>
      </p:sp>
      <p:sp>
        <p:nvSpPr>
          <p:cNvPr id="5" name="Footer Placeholder 4">
            <a:extLst>
              <a:ext uri="{FF2B5EF4-FFF2-40B4-BE49-F238E27FC236}">
                <a16:creationId xmlns:a16="http://schemas.microsoft.com/office/drawing/2014/main" id="{01E873AB-7B15-4578-CD0F-AA8D648807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A6DF0E89-B1DD-9424-7BA0-3C1E4F7C32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E6F391E-B29B-48C0-9956-2E6EB8EEA79A}" type="slidenum">
              <a:rPr lang="en-GB" smtClean="0"/>
              <a:t>‹#›</a:t>
            </a:fld>
            <a:endParaRPr lang="en-GB"/>
          </a:p>
        </p:txBody>
      </p:sp>
    </p:spTree>
    <p:extLst>
      <p:ext uri="{BB962C8B-B14F-4D97-AF65-F5344CB8AC3E}">
        <p14:creationId xmlns:p14="http://schemas.microsoft.com/office/powerpoint/2010/main" val="3636916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s.google.com/earth-engine/guides/playground"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oogle.github.io/styleguide/javascriptguide.xml#String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evelopers.google.com/earth-engin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signup.earthengine.google.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hyperlink" Target="http://127.0.0.1:8888/files/code.earthengine.google.com?_xsrf=2%7Ca80e5980%7Cb68739c5c24eb8b9fcb5ad72d46bdc39%7C1734452889"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4C20B-F7E8-362A-8892-B40FEF80E770}"/>
              </a:ext>
            </a:extLst>
          </p:cNvPr>
          <p:cNvSpPr>
            <a:spLocks noGrp="1"/>
          </p:cNvSpPr>
          <p:nvPr>
            <p:ph type="ctrTitle"/>
          </p:nvPr>
        </p:nvSpPr>
        <p:spPr/>
        <p:txBody>
          <a:bodyPr/>
          <a:lstStyle/>
          <a:p>
            <a:r>
              <a:rPr lang="en-US" dirty="0"/>
              <a:t>Introduction To Google Earth Engine </a:t>
            </a:r>
            <a:endParaRPr lang="en-GB" dirty="0"/>
          </a:p>
        </p:txBody>
      </p:sp>
      <p:sp>
        <p:nvSpPr>
          <p:cNvPr id="3" name="Subtitle 2">
            <a:extLst>
              <a:ext uri="{FF2B5EF4-FFF2-40B4-BE49-F238E27FC236}">
                <a16:creationId xmlns:a16="http://schemas.microsoft.com/office/drawing/2014/main" id="{86C2EA35-D064-F1A7-A9BF-F49A527C5411}"/>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3605853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4F6949-55FE-0F90-041D-D2469C4ADA68}"/>
              </a:ext>
            </a:extLst>
          </p:cNvPr>
          <p:cNvSpPr>
            <a:spLocks noGrp="1"/>
          </p:cNvSpPr>
          <p:nvPr>
            <p:ph idx="1"/>
          </p:nvPr>
        </p:nvSpPr>
        <p:spPr>
          <a:xfrm>
            <a:off x="838200" y="433137"/>
            <a:ext cx="10515600" cy="5743826"/>
          </a:xfrm>
        </p:spPr>
        <p:txBody>
          <a:bodyPr>
            <a:normAutofit fontScale="92500" lnSpcReduction="20000"/>
          </a:bodyPr>
          <a:lstStyle/>
          <a:p>
            <a:pPr algn="l"/>
            <a:r>
              <a:rPr lang="en-US" b="0" i="0" dirty="0">
                <a:effectLst/>
                <a:latin typeface="system-ui"/>
              </a:rPr>
              <a:t>The code editor environment contains the following major components :</a:t>
            </a:r>
          </a:p>
          <a:p>
            <a:pPr lvl="1"/>
            <a:r>
              <a:rPr lang="en-US" b="0" i="0" dirty="0">
                <a:effectLst/>
                <a:latin typeface="system-ui"/>
              </a:rPr>
              <a:t>The center panel is the JavaScript code editor. All code editing will be carried out here.</a:t>
            </a:r>
          </a:p>
          <a:p>
            <a:pPr lvl="1"/>
            <a:r>
              <a:rPr lang="en-US" b="0" i="0" dirty="0">
                <a:effectLst/>
                <a:latin typeface="system-ui"/>
              </a:rPr>
              <a:t>Above the editor we have some buttons to </a:t>
            </a:r>
            <a:r>
              <a:rPr lang="en-US" b="1" i="0" dirty="0">
                <a:effectLst/>
                <a:latin typeface="system-ui"/>
              </a:rPr>
              <a:t>SAVE</a:t>
            </a:r>
            <a:r>
              <a:rPr lang="en-US" b="0" i="0" dirty="0">
                <a:effectLst/>
                <a:latin typeface="system-ui"/>
              </a:rPr>
              <a:t> the code, </a:t>
            </a:r>
            <a:r>
              <a:rPr lang="en-US" b="1" i="0" dirty="0">
                <a:effectLst/>
                <a:latin typeface="system-ui"/>
              </a:rPr>
              <a:t>RUN</a:t>
            </a:r>
            <a:r>
              <a:rPr lang="en-US" b="0" i="0" dirty="0">
                <a:effectLst/>
                <a:latin typeface="system-ui"/>
              </a:rPr>
              <a:t> the script as well as to </a:t>
            </a:r>
            <a:r>
              <a:rPr lang="en-US" b="1" i="0" dirty="0">
                <a:effectLst/>
                <a:latin typeface="system-ui"/>
              </a:rPr>
              <a:t>RESET</a:t>
            </a:r>
            <a:r>
              <a:rPr lang="en-US" b="0" i="0" dirty="0">
                <a:effectLst/>
                <a:latin typeface="system-ui"/>
              </a:rPr>
              <a:t> and clear the map. The </a:t>
            </a:r>
            <a:r>
              <a:rPr lang="en-US" b="1" i="0" dirty="0">
                <a:effectLst/>
                <a:latin typeface="system-ui"/>
              </a:rPr>
              <a:t>Get Link</a:t>
            </a:r>
            <a:r>
              <a:rPr lang="en-US" b="0" i="0" dirty="0">
                <a:effectLst/>
                <a:latin typeface="system-ui"/>
              </a:rPr>
              <a:t> button will create a URL in the address bar.</a:t>
            </a:r>
          </a:p>
          <a:p>
            <a:pPr lvl="1"/>
            <a:r>
              <a:rPr lang="en-US" b="0" i="0" dirty="0">
                <a:effectLst/>
                <a:latin typeface="system-ui"/>
              </a:rPr>
              <a:t>On top of the editor is the search bar, which can be used to search for both datasets and places.</a:t>
            </a:r>
          </a:p>
          <a:p>
            <a:pPr lvl="1"/>
            <a:r>
              <a:rPr lang="en-US" b="0" i="0" dirty="0">
                <a:effectLst/>
                <a:latin typeface="system-ui"/>
              </a:rPr>
              <a:t>The map at the bottom which pans the entire screen is the map viewer, here the output from the code editor can be added as layers in GIS fashion. The map also contains buttons to switch from </a:t>
            </a:r>
            <a:r>
              <a:rPr lang="en-US" b="1" i="0" dirty="0">
                <a:effectLst/>
                <a:latin typeface="system-ui"/>
              </a:rPr>
              <a:t>MAP</a:t>
            </a:r>
            <a:r>
              <a:rPr lang="en-US" b="0" i="0" dirty="0">
                <a:effectLst/>
                <a:latin typeface="system-ui"/>
              </a:rPr>
              <a:t> to </a:t>
            </a:r>
            <a:r>
              <a:rPr lang="en-US" b="1" i="0" dirty="0">
                <a:effectLst/>
                <a:latin typeface="system-ui"/>
              </a:rPr>
              <a:t>Satellite</a:t>
            </a:r>
            <a:r>
              <a:rPr lang="en-US" b="0" i="0" dirty="0">
                <a:effectLst/>
                <a:latin typeface="system-ui"/>
              </a:rPr>
              <a:t> view, view in </a:t>
            </a:r>
            <a:r>
              <a:rPr lang="en-US" b="1" i="0" dirty="0">
                <a:effectLst/>
                <a:latin typeface="system-ui"/>
              </a:rPr>
              <a:t>Full Screen</a:t>
            </a:r>
            <a:r>
              <a:rPr lang="en-US" b="0" i="0" dirty="0">
                <a:effectLst/>
                <a:latin typeface="system-ui"/>
              </a:rPr>
              <a:t> as well as buttons to </a:t>
            </a:r>
            <a:r>
              <a:rPr lang="en-US" b="1" i="0" dirty="0">
                <a:effectLst/>
                <a:latin typeface="system-ui"/>
              </a:rPr>
              <a:t>Maneuver</a:t>
            </a:r>
            <a:r>
              <a:rPr lang="en-US" b="0" i="0" dirty="0">
                <a:effectLst/>
                <a:latin typeface="system-ui"/>
              </a:rPr>
              <a:t> the map, and add features such as </a:t>
            </a:r>
            <a:r>
              <a:rPr lang="en-US" b="1" i="0" dirty="0">
                <a:effectLst/>
                <a:latin typeface="system-ui"/>
              </a:rPr>
              <a:t>Markers/ Points</a:t>
            </a:r>
            <a:r>
              <a:rPr lang="en-US" b="0" i="0" dirty="0">
                <a:effectLst/>
                <a:latin typeface="system-ui"/>
              </a:rPr>
              <a:t>, </a:t>
            </a:r>
            <a:r>
              <a:rPr lang="en-US" b="1" i="0" dirty="0">
                <a:effectLst/>
                <a:latin typeface="system-ui"/>
              </a:rPr>
              <a:t>Lines</a:t>
            </a:r>
            <a:r>
              <a:rPr lang="en-US" b="0" i="0" dirty="0">
                <a:effectLst/>
                <a:latin typeface="system-ui"/>
              </a:rPr>
              <a:t>, as well as </a:t>
            </a:r>
            <a:r>
              <a:rPr lang="en-US" b="1" i="0" dirty="0">
                <a:effectLst/>
                <a:latin typeface="system-ui"/>
              </a:rPr>
              <a:t>Shapes</a:t>
            </a:r>
            <a:r>
              <a:rPr lang="en-US" b="0" i="0" dirty="0">
                <a:effectLst/>
                <a:latin typeface="system-ui"/>
              </a:rPr>
              <a:t> including </a:t>
            </a:r>
            <a:r>
              <a:rPr lang="en-US" b="1" i="0" dirty="0">
                <a:effectLst/>
                <a:latin typeface="system-ui"/>
              </a:rPr>
              <a:t>Polygons</a:t>
            </a:r>
            <a:r>
              <a:rPr lang="en-US" b="0" i="0" dirty="0">
                <a:effectLst/>
                <a:latin typeface="system-ui"/>
              </a:rPr>
              <a:t> and </a:t>
            </a:r>
            <a:r>
              <a:rPr lang="en-US" b="1" i="0" dirty="0">
                <a:effectLst/>
                <a:latin typeface="system-ui"/>
              </a:rPr>
              <a:t>Rectangles</a:t>
            </a:r>
            <a:r>
              <a:rPr lang="en-US" b="0" i="0" dirty="0">
                <a:effectLst/>
                <a:latin typeface="system-ui"/>
              </a:rPr>
              <a:t>.</a:t>
            </a:r>
          </a:p>
          <a:p>
            <a:pPr lvl="1"/>
            <a:r>
              <a:rPr lang="en-US" b="0" i="0" dirty="0">
                <a:effectLst/>
                <a:latin typeface="system-ui"/>
              </a:rPr>
              <a:t>The left panel contains the </a:t>
            </a:r>
            <a:r>
              <a:rPr lang="en-US" b="1" i="0" dirty="0">
                <a:effectLst/>
                <a:latin typeface="system-ui"/>
              </a:rPr>
              <a:t>Scripts</a:t>
            </a:r>
            <a:r>
              <a:rPr lang="en-US" b="0" i="0" dirty="0">
                <a:effectLst/>
                <a:latin typeface="system-ui"/>
              </a:rPr>
              <a:t> and the </a:t>
            </a:r>
            <a:r>
              <a:rPr lang="en-US" b="1" i="0" dirty="0">
                <a:effectLst/>
                <a:latin typeface="system-ui"/>
              </a:rPr>
              <a:t>Assets</a:t>
            </a:r>
            <a:r>
              <a:rPr lang="en-US" b="0" i="0" dirty="0">
                <a:effectLst/>
                <a:latin typeface="system-ui"/>
              </a:rPr>
              <a:t> that individual users have uploaded and saved. Further it also contains an a searchable reference box to go through the documentation.</a:t>
            </a:r>
          </a:p>
          <a:p>
            <a:pPr lvl="1"/>
            <a:r>
              <a:rPr lang="en-US" b="0" i="0" dirty="0">
                <a:effectLst/>
                <a:latin typeface="system-ui"/>
              </a:rPr>
              <a:t>The right panel contains the console tab where generally the output of the scripts such as charts, texts and objects are printed to.</a:t>
            </a:r>
          </a:p>
          <a:p>
            <a:pPr algn="l"/>
            <a:r>
              <a:rPr lang="en-US" b="0" i="0" dirty="0">
                <a:effectLst/>
                <a:latin typeface="system-ui"/>
              </a:rPr>
              <a:t>More thorough information on the Earth Engine Code Editor can be obtained from the official </a:t>
            </a:r>
            <a:r>
              <a:rPr lang="en-US" b="0" i="0" u="none" strike="noStrike" dirty="0">
                <a:effectLst/>
                <a:latin typeface="system-ui"/>
                <a:hlinkClick r:id="rId2"/>
              </a:rPr>
              <a:t>Code Editor Documentation</a:t>
            </a:r>
            <a:r>
              <a:rPr lang="en-US" b="0" i="0" dirty="0">
                <a:effectLst/>
                <a:latin typeface="system-ui"/>
              </a:rPr>
              <a:t>.</a:t>
            </a:r>
          </a:p>
          <a:p>
            <a:endParaRPr lang="en-GB" dirty="0"/>
          </a:p>
        </p:txBody>
      </p:sp>
    </p:spTree>
    <p:extLst>
      <p:ext uri="{BB962C8B-B14F-4D97-AF65-F5344CB8AC3E}">
        <p14:creationId xmlns:p14="http://schemas.microsoft.com/office/powerpoint/2010/main" val="4091603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A2A9C6-66C2-E159-77BD-BCE13C2F53DD}"/>
              </a:ext>
            </a:extLst>
          </p:cNvPr>
          <p:cNvSpPr>
            <a:spLocks noGrp="1"/>
          </p:cNvSpPr>
          <p:nvPr>
            <p:ph type="title"/>
          </p:nvPr>
        </p:nvSpPr>
        <p:spPr>
          <a:xfrm>
            <a:off x="640080" y="325369"/>
            <a:ext cx="4368602" cy="1956841"/>
          </a:xfrm>
        </p:spPr>
        <p:txBody>
          <a:bodyPr anchor="b">
            <a:normAutofit/>
          </a:bodyPr>
          <a:lstStyle/>
          <a:p>
            <a:r>
              <a:rPr lang="en-GB" sz="4200" b="1" i="0">
                <a:effectLst/>
                <a:latin typeface="system-ui"/>
              </a:rPr>
              <a:t>Display and visualise data</a:t>
            </a:r>
            <a:br>
              <a:rPr lang="en-GB" sz="4200" b="1" i="0">
                <a:effectLst/>
                <a:latin typeface="system-ui"/>
              </a:rPr>
            </a:br>
            <a:endParaRPr lang="en-GB" sz="42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8A84FAC-67C0-1F8B-43EC-1E22844F8051}"/>
              </a:ext>
            </a:extLst>
          </p:cNvPr>
          <p:cNvSpPr>
            <a:spLocks noGrp="1"/>
          </p:cNvSpPr>
          <p:nvPr>
            <p:ph idx="1"/>
          </p:nvPr>
        </p:nvSpPr>
        <p:spPr>
          <a:xfrm>
            <a:off x="640080" y="2872899"/>
            <a:ext cx="4243589" cy="3320668"/>
          </a:xfrm>
        </p:spPr>
        <p:txBody>
          <a:bodyPr>
            <a:normAutofit/>
          </a:bodyPr>
          <a:lstStyle/>
          <a:p>
            <a:r>
              <a:rPr lang="en-US" sz="2200" b="0" i="0">
                <a:effectLst/>
                <a:latin typeface="system-ui"/>
              </a:rPr>
              <a:t>So lets go ahead and view something useful.</a:t>
            </a:r>
          </a:p>
          <a:p>
            <a:r>
              <a:rPr lang="en-US" sz="2200" b="0" i="0">
                <a:effectLst/>
                <a:latin typeface="system-ui"/>
              </a:rPr>
              <a:t>From the left panel Navigate to </a:t>
            </a:r>
            <a:r>
              <a:rPr lang="en-US" sz="2200" b="1" i="0">
                <a:effectLst/>
                <a:latin typeface="system-ui"/>
              </a:rPr>
              <a:t>Scripts</a:t>
            </a:r>
            <a:r>
              <a:rPr lang="en-US" sz="2200" b="0" i="0">
                <a:effectLst/>
                <a:latin typeface="system-ui"/>
              </a:rPr>
              <a:t> &gt; </a:t>
            </a:r>
            <a:r>
              <a:rPr lang="en-US" sz="2200" b="1" i="0">
                <a:effectLst/>
                <a:latin typeface="system-ui"/>
              </a:rPr>
              <a:t>Examples</a:t>
            </a:r>
            <a:r>
              <a:rPr lang="en-US" sz="2200" b="0" i="0">
                <a:effectLst/>
                <a:latin typeface="system-ui"/>
              </a:rPr>
              <a:t> &gt; </a:t>
            </a:r>
            <a:r>
              <a:rPr lang="en-US" sz="2200" b="1" i="0">
                <a:effectLst/>
                <a:latin typeface="system-ui"/>
              </a:rPr>
              <a:t>Image Collection</a:t>
            </a:r>
            <a:r>
              <a:rPr lang="en-US" sz="2200" b="0" i="0">
                <a:effectLst/>
                <a:latin typeface="system-ui"/>
              </a:rPr>
              <a:t> and select </a:t>
            </a:r>
            <a:r>
              <a:rPr lang="en-US" sz="2200" b="1" i="0">
                <a:effectLst/>
                <a:latin typeface="system-ui"/>
              </a:rPr>
              <a:t>Filtered Composite</a:t>
            </a:r>
            <a:r>
              <a:rPr lang="en-US" sz="2200" b="0" i="0">
                <a:effectLst/>
                <a:latin typeface="system-ui"/>
              </a:rPr>
              <a:t>.</a:t>
            </a:r>
          </a:p>
          <a:p>
            <a:r>
              <a:rPr lang="en-US" sz="2200" b="0" i="0">
                <a:effectLst/>
                <a:latin typeface="system-ui"/>
              </a:rPr>
              <a:t>Now click </a:t>
            </a:r>
            <a:r>
              <a:rPr lang="en-US" sz="2200" b="1" i="0">
                <a:effectLst/>
                <a:latin typeface="system-ui"/>
              </a:rPr>
              <a:t>Run</a:t>
            </a:r>
            <a:r>
              <a:rPr lang="en-US" sz="2200" b="0" i="0">
                <a:effectLst/>
                <a:latin typeface="system-ui"/>
              </a:rPr>
              <a:t> and you should be able to see an image like :</a:t>
            </a:r>
          </a:p>
          <a:p>
            <a:endParaRPr lang="en-GB" sz="2200"/>
          </a:p>
        </p:txBody>
      </p:sp>
      <p:pic>
        <p:nvPicPr>
          <p:cNvPr id="5" name="Picture 4" descr="A map of the state of wyoming&#10;&#10;Description automatically generated">
            <a:extLst>
              <a:ext uri="{FF2B5EF4-FFF2-40B4-BE49-F238E27FC236}">
                <a16:creationId xmlns:a16="http://schemas.microsoft.com/office/drawing/2014/main" id="{AA5B0AAE-2317-4699-90EF-DD535AD935D9}"/>
              </a:ext>
            </a:extLst>
          </p:cNvPr>
          <p:cNvPicPr>
            <a:picLocks noChangeAspect="1"/>
          </p:cNvPicPr>
          <p:nvPr/>
        </p:nvPicPr>
        <p:blipFill>
          <a:blip r:embed="rId2">
            <a:extLst>
              <a:ext uri="{28A0092B-C50C-407E-A947-70E740481C1C}">
                <a14:useLocalDpi xmlns:a14="http://schemas.microsoft.com/office/drawing/2010/main" val="0"/>
              </a:ext>
            </a:extLst>
          </a:blip>
          <a:srcRect l="18645" r="2969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134927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20DD92-392B-9721-480D-DEBADF873481}"/>
              </a:ext>
            </a:extLst>
          </p:cNvPr>
          <p:cNvSpPr>
            <a:spLocks noGrp="1"/>
          </p:cNvSpPr>
          <p:nvPr>
            <p:ph idx="1"/>
          </p:nvPr>
        </p:nvSpPr>
        <p:spPr>
          <a:xfrm>
            <a:off x="838200" y="385011"/>
            <a:ext cx="10515600" cy="3043989"/>
          </a:xfrm>
        </p:spPr>
        <p:txBody>
          <a:bodyPr/>
          <a:lstStyle/>
          <a:p>
            <a:pPr algn="l"/>
            <a:r>
              <a:rPr lang="en-US" b="0" i="0" dirty="0">
                <a:effectLst/>
                <a:latin typeface="system-ui"/>
              </a:rPr>
              <a:t>So before we begin to </a:t>
            </a:r>
            <a:r>
              <a:rPr lang="en-US" b="0" i="0" dirty="0" err="1">
                <a:effectLst/>
                <a:latin typeface="system-ui"/>
              </a:rPr>
              <a:t>getinto</a:t>
            </a:r>
            <a:r>
              <a:rPr lang="en-US" b="0" i="0" dirty="0">
                <a:effectLst/>
                <a:latin typeface="system-ui"/>
              </a:rPr>
              <a:t> JavaScript lets just inspect the code to have a feel of the code.</a:t>
            </a:r>
          </a:p>
          <a:p>
            <a:pPr algn="l"/>
            <a:r>
              <a:rPr lang="en-US" b="0" i="0" dirty="0">
                <a:effectLst/>
                <a:latin typeface="system-ui"/>
              </a:rPr>
              <a:t>The first code block, defines a polygon with the geospatial extend of our region of interest (</a:t>
            </a:r>
            <a:r>
              <a:rPr lang="en-US" b="0" i="0" dirty="0" err="1">
                <a:effectLst/>
                <a:latin typeface="system-ui"/>
              </a:rPr>
              <a:t>roi</a:t>
            </a:r>
            <a:r>
              <a:rPr lang="en-US" b="0" i="0" dirty="0">
                <a:effectLst/>
                <a:latin typeface="system-ui"/>
              </a:rPr>
              <a:t>), in this case the US states of Colorado and Utah. This type of </a:t>
            </a:r>
            <a:r>
              <a:rPr lang="en-US" b="1" i="0" dirty="0">
                <a:effectLst/>
                <a:latin typeface="system-ui"/>
              </a:rPr>
              <a:t>Geometrical</a:t>
            </a:r>
            <a:r>
              <a:rPr lang="en-US" b="0" i="0" dirty="0">
                <a:effectLst/>
                <a:latin typeface="system-ui"/>
              </a:rPr>
              <a:t> </a:t>
            </a:r>
            <a:r>
              <a:rPr lang="en-US" b="0" i="0" dirty="0" err="1">
                <a:effectLst/>
                <a:latin typeface="system-ui"/>
              </a:rPr>
              <a:t>obect</a:t>
            </a:r>
            <a:r>
              <a:rPr lang="en-US" b="0" i="0" dirty="0">
                <a:effectLst/>
                <a:latin typeface="system-ui"/>
              </a:rPr>
              <a:t> in GEE is described as a "Feature". A GEE feature will have a </a:t>
            </a:r>
            <a:r>
              <a:rPr lang="en-US" b="1" i="0" dirty="0">
                <a:effectLst/>
                <a:latin typeface="system-ui"/>
              </a:rPr>
              <a:t>Geometry</a:t>
            </a:r>
            <a:r>
              <a:rPr lang="en-US" b="0" i="0" dirty="0">
                <a:effectLst/>
                <a:latin typeface="system-ui"/>
              </a:rPr>
              <a:t> as well as a dictionary of properties as seen in the code block.</a:t>
            </a:r>
            <a:endParaRPr lang="en-US" dirty="0">
              <a:latin typeface="system-ui"/>
            </a:endParaRPr>
          </a:p>
          <a:p>
            <a:pPr marL="0" indent="0" algn="l">
              <a:buNone/>
            </a:pPr>
            <a:endParaRPr lang="en-US" dirty="0">
              <a:latin typeface="system-ui"/>
            </a:endParaRPr>
          </a:p>
          <a:p>
            <a:pPr algn="l"/>
            <a:endParaRPr lang="en-US" b="0" i="0" dirty="0">
              <a:effectLst/>
              <a:latin typeface="system-ui"/>
            </a:endParaRPr>
          </a:p>
          <a:p>
            <a:endParaRPr lang="en-GB" dirty="0"/>
          </a:p>
        </p:txBody>
      </p:sp>
      <p:sp>
        <p:nvSpPr>
          <p:cNvPr id="8" name="TextBox 7">
            <a:extLst>
              <a:ext uri="{FF2B5EF4-FFF2-40B4-BE49-F238E27FC236}">
                <a16:creationId xmlns:a16="http://schemas.microsoft.com/office/drawing/2014/main" id="{042E4E78-C728-AA6F-B73E-99B32F5CC942}"/>
              </a:ext>
            </a:extLst>
          </p:cNvPr>
          <p:cNvSpPr txBox="1"/>
          <p:nvPr/>
        </p:nvSpPr>
        <p:spPr>
          <a:xfrm>
            <a:off x="2855495" y="3764885"/>
            <a:ext cx="6096000" cy="2031325"/>
          </a:xfrm>
          <a:prstGeom prst="rect">
            <a:avLst/>
          </a:prstGeom>
          <a:noFill/>
          <a:ln>
            <a:solidFill>
              <a:schemeClr val="accent1"/>
            </a:solidFill>
          </a:ln>
        </p:spPr>
        <p:txBody>
          <a:bodyPr wrap="square">
            <a:spAutoFit/>
          </a:bodyPr>
          <a:lstStyle/>
          <a:p>
            <a:r>
              <a:rPr lang="en-GB" dirty="0"/>
              <a:t>var polygon = </a:t>
            </a:r>
            <a:r>
              <a:rPr lang="en-GB" dirty="0" err="1"/>
              <a:t>ee.Geometry.Polygon</a:t>
            </a:r>
            <a:r>
              <a:rPr lang="en-GB" dirty="0"/>
              <a:t>({</a:t>
            </a:r>
          </a:p>
          <a:p>
            <a:r>
              <a:rPr lang="en-GB" dirty="0"/>
              <a:t>  coords: [[[-109.05, 37.0], [-102.05, 37.0], [-102.05, 41.0], // Colorado</a:t>
            </a:r>
          </a:p>
          <a:p>
            <a:r>
              <a:rPr lang="en-GB" dirty="0"/>
              <a:t>            [-109.05, 41.0], [-111.05, 41.0], [-111.05, 42.0], // Utah</a:t>
            </a:r>
          </a:p>
          <a:p>
            <a:r>
              <a:rPr lang="en-GB" dirty="0"/>
              <a:t>            [-114.05, 42.0], [-114.05, 37.0], [-109.05, 37.0]]],</a:t>
            </a:r>
          </a:p>
          <a:p>
            <a:r>
              <a:rPr lang="en-GB" dirty="0"/>
              <a:t>  geodesic: false</a:t>
            </a:r>
          </a:p>
          <a:p>
            <a:r>
              <a:rPr lang="en-GB" dirty="0"/>
              <a:t>});</a:t>
            </a:r>
          </a:p>
        </p:txBody>
      </p:sp>
    </p:spTree>
    <p:extLst>
      <p:ext uri="{BB962C8B-B14F-4D97-AF65-F5344CB8AC3E}">
        <p14:creationId xmlns:p14="http://schemas.microsoft.com/office/powerpoint/2010/main" val="3055209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93E2D9F-F3E9-F7D7-4F08-FAC1963601AC}"/>
              </a:ext>
            </a:extLst>
          </p:cNvPr>
          <p:cNvSpPr>
            <a:spLocks noGrp="1"/>
          </p:cNvSpPr>
          <p:nvPr>
            <p:ph idx="1"/>
          </p:nvPr>
        </p:nvSpPr>
        <p:spPr>
          <a:xfrm>
            <a:off x="725905" y="446004"/>
            <a:ext cx="10515600" cy="4351338"/>
          </a:xfrm>
        </p:spPr>
        <p:txBody>
          <a:bodyPr/>
          <a:lstStyle/>
          <a:p>
            <a:pPr algn="l"/>
            <a:r>
              <a:rPr lang="en-US" b="0" i="0" dirty="0">
                <a:effectLst/>
                <a:latin typeface="system-ui"/>
              </a:rPr>
              <a:t>Writing the spatial coordinates manually is one way to define a feature in GEE, but we could </a:t>
            </a:r>
            <a:r>
              <a:rPr lang="en-US" b="0" i="0" dirty="0" err="1">
                <a:effectLst/>
                <a:latin typeface="system-ui"/>
              </a:rPr>
              <a:t>alterntively</a:t>
            </a:r>
            <a:r>
              <a:rPr lang="en-US" b="0" i="0" dirty="0">
                <a:effectLst/>
                <a:latin typeface="system-ui"/>
              </a:rPr>
              <a:t>, place a </a:t>
            </a:r>
            <a:r>
              <a:rPr lang="en-US" b="1" i="0" dirty="0">
                <a:effectLst/>
                <a:latin typeface="system-ui"/>
              </a:rPr>
              <a:t>Marker</a:t>
            </a:r>
            <a:r>
              <a:rPr lang="en-US" b="0" i="0" dirty="0">
                <a:effectLst/>
                <a:latin typeface="system-ui"/>
              </a:rPr>
              <a:t>, draw a </a:t>
            </a:r>
            <a:r>
              <a:rPr lang="en-US" b="1" i="0" dirty="0">
                <a:effectLst/>
                <a:latin typeface="system-ui"/>
              </a:rPr>
              <a:t>Polygon</a:t>
            </a:r>
            <a:r>
              <a:rPr lang="en-US" b="0" i="0" dirty="0">
                <a:effectLst/>
                <a:latin typeface="system-ui"/>
              </a:rPr>
              <a:t> or a </a:t>
            </a:r>
            <a:r>
              <a:rPr lang="en-US" b="1" i="0" dirty="0">
                <a:effectLst/>
                <a:latin typeface="system-ui"/>
              </a:rPr>
              <a:t>Rectangle</a:t>
            </a:r>
            <a:r>
              <a:rPr lang="en-US" b="0" i="0" dirty="0">
                <a:effectLst/>
                <a:latin typeface="system-ui"/>
              </a:rPr>
              <a:t> as a </a:t>
            </a:r>
            <a:r>
              <a:rPr lang="en-US" b="1" i="0" dirty="0">
                <a:effectLst/>
                <a:latin typeface="system-ui"/>
              </a:rPr>
              <a:t>Shape</a:t>
            </a:r>
            <a:r>
              <a:rPr lang="en-US" b="0" i="0" dirty="0">
                <a:effectLst/>
                <a:latin typeface="system-ui"/>
              </a:rPr>
              <a:t>, or simply upload an external Shapefile as an asset. A collection of Features is defined as a </a:t>
            </a:r>
            <a:r>
              <a:rPr lang="en-US" b="1" i="0" dirty="0" err="1">
                <a:effectLst/>
                <a:latin typeface="system-ui"/>
              </a:rPr>
              <a:t>FeatureCollection</a:t>
            </a:r>
            <a:r>
              <a:rPr lang="en-US" b="0" i="0" dirty="0">
                <a:effectLst/>
                <a:latin typeface="system-ui"/>
              </a:rPr>
              <a:t> in GEE.</a:t>
            </a:r>
          </a:p>
          <a:p>
            <a:pPr algn="l"/>
            <a:r>
              <a:rPr lang="en-US" b="0" i="1" dirty="0">
                <a:effectLst/>
                <a:latin typeface="system-ui"/>
              </a:rPr>
              <a:t>(Note : It is almost always a good practice to define a </a:t>
            </a:r>
            <a:r>
              <a:rPr lang="en-US" b="0" i="1" dirty="0" err="1">
                <a:effectLst/>
                <a:latin typeface="system-ui"/>
              </a:rPr>
              <a:t>roi</a:t>
            </a:r>
            <a:r>
              <a:rPr lang="en-US" b="0" i="1" dirty="0">
                <a:effectLst/>
                <a:latin typeface="system-ui"/>
              </a:rPr>
              <a:t>, as this would save time in processing the data).</a:t>
            </a:r>
            <a:endParaRPr lang="en-US" b="0" i="0" dirty="0">
              <a:effectLst/>
              <a:latin typeface="system-ui"/>
            </a:endParaRPr>
          </a:p>
          <a:p>
            <a:pPr algn="l"/>
            <a:r>
              <a:rPr lang="en-US" b="0" i="0" dirty="0">
                <a:effectLst/>
                <a:latin typeface="system-ui"/>
              </a:rPr>
              <a:t>The next piece of code creates a time series of images from Landsat7 as a </a:t>
            </a:r>
            <a:r>
              <a:rPr lang="en-US" b="0" i="0" dirty="0" err="1">
                <a:effectLst/>
                <a:latin typeface="system-ui"/>
              </a:rPr>
              <a:t>GoogleEarth</a:t>
            </a:r>
            <a:r>
              <a:rPr lang="en-US" b="0" i="0" dirty="0">
                <a:effectLst/>
                <a:latin typeface="system-ui"/>
              </a:rPr>
              <a:t> Engine </a:t>
            </a:r>
            <a:r>
              <a:rPr lang="en-US" b="1" i="0" dirty="0" err="1">
                <a:effectLst/>
                <a:latin typeface="system-ui"/>
              </a:rPr>
              <a:t>ImageCollection</a:t>
            </a:r>
            <a:r>
              <a:rPr lang="en-US" b="0" i="0" dirty="0">
                <a:effectLst/>
                <a:latin typeface="system-ui"/>
              </a:rPr>
              <a:t> within a specified time frame and geospatial domain.</a:t>
            </a:r>
          </a:p>
          <a:p>
            <a:endParaRPr lang="en-GB" dirty="0"/>
          </a:p>
        </p:txBody>
      </p:sp>
      <p:sp>
        <p:nvSpPr>
          <p:cNvPr id="7" name="TextBox 6">
            <a:extLst>
              <a:ext uri="{FF2B5EF4-FFF2-40B4-BE49-F238E27FC236}">
                <a16:creationId xmlns:a16="http://schemas.microsoft.com/office/drawing/2014/main" id="{A12B99BF-31F1-D7C7-9101-66300BF38FF6}"/>
              </a:ext>
            </a:extLst>
          </p:cNvPr>
          <p:cNvSpPr txBox="1"/>
          <p:nvPr/>
        </p:nvSpPr>
        <p:spPr>
          <a:xfrm>
            <a:off x="2614863" y="4998530"/>
            <a:ext cx="6096000" cy="1200329"/>
          </a:xfrm>
          <a:prstGeom prst="rect">
            <a:avLst/>
          </a:prstGeom>
          <a:noFill/>
          <a:ln>
            <a:solidFill>
              <a:schemeClr val="tx1"/>
            </a:solidFill>
          </a:ln>
        </p:spPr>
        <p:txBody>
          <a:bodyPr wrap="square">
            <a:spAutoFit/>
          </a:bodyPr>
          <a:lstStyle/>
          <a:p>
            <a:r>
              <a:rPr lang="en-GB" dirty="0"/>
              <a:t>var collection = </a:t>
            </a:r>
            <a:r>
              <a:rPr lang="en-GB" dirty="0" err="1"/>
              <a:t>ee.ImageCollection</a:t>
            </a:r>
            <a:r>
              <a:rPr lang="en-GB" dirty="0"/>
              <a:t>('LANDSAT/LE07/C02/T1_L2')</a:t>
            </a:r>
          </a:p>
          <a:p>
            <a:r>
              <a:rPr lang="en-GB" dirty="0"/>
              <a:t>    .</a:t>
            </a:r>
            <a:r>
              <a:rPr lang="en-GB" dirty="0" err="1"/>
              <a:t>filterDate</a:t>
            </a:r>
            <a:r>
              <a:rPr lang="en-GB" dirty="0"/>
              <a:t>('2000-04-01', '2000-07-01')</a:t>
            </a:r>
          </a:p>
          <a:p>
            <a:r>
              <a:rPr lang="en-GB" dirty="0"/>
              <a:t>    .</a:t>
            </a:r>
            <a:r>
              <a:rPr lang="en-GB" dirty="0" err="1"/>
              <a:t>filterBounds</a:t>
            </a:r>
            <a:r>
              <a:rPr lang="en-GB" dirty="0"/>
              <a:t>(polygon);</a:t>
            </a:r>
          </a:p>
        </p:txBody>
      </p:sp>
    </p:spTree>
    <p:extLst>
      <p:ext uri="{BB962C8B-B14F-4D97-AF65-F5344CB8AC3E}">
        <p14:creationId xmlns:p14="http://schemas.microsoft.com/office/powerpoint/2010/main" val="1983674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26FF31-A1BA-52A8-8E2D-A85DA1B47AEB}"/>
              </a:ext>
            </a:extLst>
          </p:cNvPr>
          <p:cNvSpPr>
            <a:spLocks noGrp="1"/>
          </p:cNvSpPr>
          <p:nvPr>
            <p:ph idx="1"/>
          </p:nvPr>
        </p:nvSpPr>
        <p:spPr>
          <a:xfrm>
            <a:off x="838200" y="276627"/>
            <a:ext cx="10515600" cy="4351338"/>
          </a:xfrm>
        </p:spPr>
        <p:txBody>
          <a:bodyPr/>
          <a:lstStyle/>
          <a:p>
            <a:pPr algn="l"/>
            <a:r>
              <a:rPr lang="en-US" b="0" i="0" dirty="0">
                <a:effectLst/>
                <a:latin typeface="system-ui"/>
              </a:rPr>
              <a:t>Next we calculate median of each band in each pixel across the </a:t>
            </a:r>
            <a:r>
              <a:rPr lang="en-US" b="0" i="0" dirty="0" err="1">
                <a:effectLst/>
                <a:latin typeface="system-ui"/>
              </a:rPr>
              <a:t>ImageCollection</a:t>
            </a:r>
            <a:r>
              <a:rPr lang="en-US" b="0" i="0" dirty="0">
                <a:effectLst/>
                <a:latin typeface="system-ui"/>
              </a:rPr>
              <a:t>. This shows the versatility of Earth Engine, by using the </a:t>
            </a:r>
            <a:r>
              <a:rPr lang="en-US" b="1" i="0" dirty="0" err="1">
                <a:effectLst/>
                <a:latin typeface="system-ui"/>
              </a:rPr>
              <a:t>ImageCollection</a:t>
            </a:r>
            <a:r>
              <a:rPr lang="en-US" b="0" i="0" dirty="0">
                <a:effectLst/>
                <a:latin typeface="system-ui"/>
              </a:rPr>
              <a:t> Google Earth Engine does all of this calculation as a </a:t>
            </a:r>
            <a:r>
              <a:rPr lang="en-US" b="0" i="1" dirty="0">
                <a:effectLst/>
                <a:latin typeface="system-ui"/>
              </a:rPr>
              <a:t>Server Side</a:t>
            </a:r>
            <a:r>
              <a:rPr lang="en-US" b="0" i="0" dirty="0">
                <a:effectLst/>
                <a:latin typeface="system-ui"/>
              </a:rPr>
              <a:t> calculation. If we were to do it locally this would take a lot of time to download and process the data.</a:t>
            </a:r>
          </a:p>
          <a:p>
            <a:pPr algn="l"/>
            <a:r>
              <a:rPr lang="en-US" b="0" i="1" dirty="0">
                <a:effectLst/>
                <a:latin typeface="system-ui"/>
              </a:rPr>
              <a:t>We will have a look at Server Side vs Client Side later.</a:t>
            </a:r>
            <a:endParaRPr lang="en-US" b="0" i="0" dirty="0">
              <a:effectLst/>
              <a:latin typeface="system-ui"/>
            </a:endParaRPr>
          </a:p>
          <a:p>
            <a:endParaRPr lang="en-GB" dirty="0"/>
          </a:p>
        </p:txBody>
      </p:sp>
      <p:sp>
        <p:nvSpPr>
          <p:cNvPr id="6" name="TextBox 5">
            <a:extLst>
              <a:ext uri="{FF2B5EF4-FFF2-40B4-BE49-F238E27FC236}">
                <a16:creationId xmlns:a16="http://schemas.microsoft.com/office/drawing/2014/main" id="{6E0FD630-76C7-0B65-2C1E-F508BD152B1B}"/>
              </a:ext>
            </a:extLst>
          </p:cNvPr>
          <p:cNvSpPr txBox="1"/>
          <p:nvPr/>
        </p:nvSpPr>
        <p:spPr>
          <a:xfrm>
            <a:off x="3384885" y="3059668"/>
            <a:ext cx="3641558" cy="369332"/>
          </a:xfrm>
          <a:prstGeom prst="rect">
            <a:avLst/>
          </a:prstGeom>
          <a:noFill/>
          <a:ln>
            <a:solidFill>
              <a:schemeClr val="tx1"/>
            </a:solidFill>
          </a:ln>
        </p:spPr>
        <p:txBody>
          <a:bodyPr wrap="square">
            <a:spAutoFit/>
          </a:bodyPr>
          <a:lstStyle/>
          <a:p>
            <a:r>
              <a:rPr lang="en-GB" dirty="0"/>
              <a:t>var median = </a:t>
            </a:r>
            <a:r>
              <a:rPr lang="en-GB" dirty="0" err="1"/>
              <a:t>collection.median</a:t>
            </a:r>
            <a:r>
              <a:rPr lang="en-GB" dirty="0"/>
              <a:t>();</a:t>
            </a:r>
          </a:p>
        </p:txBody>
      </p:sp>
      <p:sp>
        <p:nvSpPr>
          <p:cNvPr id="8" name="TextBox 7">
            <a:extLst>
              <a:ext uri="{FF2B5EF4-FFF2-40B4-BE49-F238E27FC236}">
                <a16:creationId xmlns:a16="http://schemas.microsoft.com/office/drawing/2014/main" id="{DF0173C8-4176-2347-BC9A-B6619C6A877F}"/>
              </a:ext>
            </a:extLst>
          </p:cNvPr>
          <p:cNvSpPr txBox="1"/>
          <p:nvPr/>
        </p:nvSpPr>
        <p:spPr>
          <a:xfrm>
            <a:off x="1138988" y="3705317"/>
            <a:ext cx="10090485" cy="646331"/>
          </a:xfrm>
          <a:prstGeom prst="rect">
            <a:avLst/>
          </a:prstGeom>
          <a:noFill/>
        </p:spPr>
        <p:txBody>
          <a:bodyPr wrap="square">
            <a:spAutoFit/>
          </a:bodyPr>
          <a:lstStyle/>
          <a:p>
            <a:r>
              <a:rPr lang="en-US" b="0" i="0" dirty="0">
                <a:effectLst/>
                <a:latin typeface="system-ui"/>
              </a:rPr>
              <a:t>Next we simply display the results of the code on over map as a layer and set the center of the map on the result.</a:t>
            </a:r>
            <a:endParaRPr lang="en-GB" dirty="0"/>
          </a:p>
        </p:txBody>
      </p:sp>
      <p:sp>
        <p:nvSpPr>
          <p:cNvPr id="10" name="TextBox 9">
            <a:extLst>
              <a:ext uri="{FF2B5EF4-FFF2-40B4-BE49-F238E27FC236}">
                <a16:creationId xmlns:a16="http://schemas.microsoft.com/office/drawing/2014/main" id="{33569365-F660-E006-E372-6661C10CBF06}"/>
              </a:ext>
            </a:extLst>
          </p:cNvPr>
          <p:cNvSpPr txBox="1"/>
          <p:nvPr/>
        </p:nvSpPr>
        <p:spPr>
          <a:xfrm>
            <a:off x="2791327" y="4904282"/>
            <a:ext cx="5340996" cy="923330"/>
          </a:xfrm>
          <a:prstGeom prst="rect">
            <a:avLst/>
          </a:prstGeom>
          <a:noFill/>
          <a:ln>
            <a:solidFill>
              <a:schemeClr val="tx1"/>
            </a:solidFill>
          </a:ln>
        </p:spPr>
        <p:txBody>
          <a:bodyPr wrap="square">
            <a:spAutoFit/>
          </a:bodyPr>
          <a:lstStyle/>
          <a:p>
            <a:r>
              <a:rPr lang="en-GB" dirty="0"/>
              <a:t>var result = </a:t>
            </a:r>
            <a:r>
              <a:rPr lang="en-GB" dirty="0" err="1"/>
              <a:t>median.select</a:t>
            </a:r>
            <a:r>
              <a:rPr lang="en-GB" dirty="0"/>
              <a:t>('SR_B3', 'SR_B2', 'SR_B1');</a:t>
            </a:r>
          </a:p>
          <a:p>
            <a:r>
              <a:rPr lang="en-GB" dirty="0" err="1"/>
              <a:t>Map.addLayer</a:t>
            </a:r>
            <a:r>
              <a:rPr lang="en-GB" dirty="0"/>
              <a:t>(result);</a:t>
            </a:r>
          </a:p>
          <a:p>
            <a:r>
              <a:rPr lang="en-GB" dirty="0" err="1"/>
              <a:t>Map.setCenter</a:t>
            </a:r>
            <a:r>
              <a:rPr lang="en-GB" dirty="0"/>
              <a:t>(-110, 40, 5);</a:t>
            </a:r>
          </a:p>
        </p:txBody>
      </p:sp>
    </p:spTree>
    <p:extLst>
      <p:ext uri="{BB962C8B-B14F-4D97-AF65-F5344CB8AC3E}">
        <p14:creationId xmlns:p14="http://schemas.microsoft.com/office/powerpoint/2010/main" val="3919505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1D853-4763-50B0-92B2-41355F59D0B4}"/>
              </a:ext>
            </a:extLst>
          </p:cNvPr>
          <p:cNvSpPr>
            <a:spLocks noGrp="1"/>
          </p:cNvSpPr>
          <p:nvPr>
            <p:ph type="title"/>
          </p:nvPr>
        </p:nvSpPr>
        <p:spPr>
          <a:xfrm>
            <a:off x="838200" y="92411"/>
            <a:ext cx="10515600" cy="1325563"/>
          </a:xfrm>
        </p:spPr>
        <p:txBody>
          <a:bodyPr/>
          <a:lstStyle/>
          <a:p>
            <a:r>
              <a:rPr lang="en-GB" b="1" i="0" dirty="0">
                <a:effectLst/>
                <a:latin typeface="system-ui"/>
              </a:rPr>
              <a:t>JavaScript for GEE</a:t>
            </a:r>
            <a:br>
              <a:rPr lang="en-GB" b="1" i="0" dirty="0">
                <a:effectLst/>
                <a:latin typeface="system-ui"/>
              </a:rPr>
            </a:br>
            <a:endParaRPr lang="en-GB" dirty="0"/>
          </a:p>
        </p:txBody>
      </p:sp>
      <p:sp>
        <p:nvSpPr>
          <p:cNvPr id="3" name="Content Placeholder 2">
            <a:extLst>
              <a:ext uri="{FF2B5EF4-FFF2-40B4-BE49-F238E27FC236}">
                <a16:creationId xmlns:a16="http://schemas.microsoft.com/office/drawing/2014/main" id="{F8A08CFC-D66B-99E4-1099-B5CB0C7DCDDD}"/>
              </a:ext>
            </a:extLst>
          </p:cNvPr>
          <p:cNvSpPr>
            <a:spLocks noGrp="1"/>
          </p:cNvSpPr>
          <p:nvPr>
            <p:ph idx="1"/>
          </p:nvPr>
        </p:nvSpPr>
        <p:spPr>
          <a:xfrm>
            <a:off x="838200" y="885733"/>
            <a:ext cx="10515600" cy="4813384"/>
          </a:xfrm>
        </p:spPr>
        <p:txBody>
          <a:bodyPr>
            <a:normAutofit fontScale="92500" lnSpcReduction="20000"/>
          </a:bodyPr>
          <a:lstStyle/>
          <a:p>
            <a:pPr algn="just"/>
            <a:r>
              <a:rPr lang="en-US" b="0" i="0" dirty="0">
                <a:effectLst/>
                <a:latin typeface="system-ui"/>
              </a:rPr>
              <a:t>Before we move on to specific GEE methods and Objects lets have a look at JavaScript first, as we will primarily be using the Earth Engine Code Editor which uses the JavaScript API as we just saw.</a:t>
            </a:r>
          </a:p>
          <a:p>
            <a:pPr algn="just"/>
            <a:r>
              <a:rPr lang="en-US" b="0" i="0" dirty="0">
                <a:effectLst/>
                <a:latin typeface="system-ui"/>
              </a:rPr>
              <a:t>For an Introduction JavaScript or JS is commonly described as the language of the Web, with </a:t>
            </a:r>
            <a:r>
              <a:rPr lang="en-US" b="0" i="0" dirty="0" err="1">
                <a:effectLst/>
                <a:latin typeface="system-ui"/>
              </a:rPr>
              <a:t>neary</a:t>
            </a:r>
            <a:r>
              <a:rPr lang="en-US" b="0" i="0" dirty="0">
                <a:effectLst/>
                <a:latin typeface="system-ui"/>
              </a:rPr>
              <a:t> all current websites running </a:t>
            </a:r>
            <a:r>
              <a:rPr lang="en-US" b="0" i="0" dirty="0" err="1">
                <a:effectLst/>
                <a:latin typeface="system-ui"/>
              </a:rPr>
              <a:t>Javascript</a:t>
            </a:r>
            <a:r>
              <a:rPr lang="en-US" b="0" i="0" dirty="0">
                <a:effectLst/>
                <a:latin typeface="system-ui"/>
              </a:rPr>
              <a:t>. It is supported by all major web browsers which has dedicated JS engines to execute JS scripts on the client/user browser. Generally JavaScript is easy to learn and grasp and has tons of external libraries.</a:t>
            </a:r>
          </a:p>
          <a:p>
            <a:pPr algn="just"/>
            <a:r>
              <a:rPr lang="en-US" b="0" i="1" dirty="0">
                <a:effectLst/>
                <a:latin typeface="system-ui"/>
              </a:rPr>
              <a:t>Also important to mention that it does not have much in common with Java</a:t>
            </a:r>
            <a:r>
              <a:rPr lang="en-US" b="0" i="0" dirty="0">
                <a:effectLst/>
                <a:latin typeface="system-ui"/>
              </a:rPr>
              <a:t>.</a:t>
            </a:r>
          </a:p>
          <a:p>
            <a:pPr algn="just"/>
            <a:r>
              <a:rPr lang="en-US" b="0" i="0" dirty="0">
                <a:effectLst/>
                <a:latin typeface="system-ui"/>
              </a:rPr>
              <a:t>So lets go ahead and first lets run Hello World. Simply enter (or paste) the code in the Earth Engine code editor and click run to see the output printed to the console tab. Python users will see much familiarity but there are some unique differences.</a:t>
            </a:r>
          </a:p>
          <a:p>
            <a:pPr algn="just"/>
            <a:endParaRPr lang="en-GB" dirty="0"/>
          </a:p>
        </p:txBody>
      </p:sp>
      <p:sp>
        <p:nvSpPr>
          <p:cNvPr id="8" name="TextBox 7">
            <a:extLst>
              <a:ext uri="{FF2B5EF4-FFF2-40B4-BE49-F238E27FC236}">
                <a16:creationId xmlns:a16="http://schemas.microsoft.com/office/drawing/2014/main" id="{EAC0A95B-77F0-F32A-1D97-0A93C60746BF}"/>
              </a:ext>
            </a:extLst>
          </p:cNvPr>
          <p:cNvSpPr txBox="1"/>
          <p:nvPr/>
        </p:nvSpPr>
        <p:spPr>
          <a:xfrm>
            <a:off x="4014967" y="5381838"/>
            <a:ext cx="2197769" cy="368580"/>
          </a:xfrm>
          <a:prstGeom prst="rect">
            <a:avLst/>
          </a:prstGeom>
          <a:noFill/>
          <a:ln>
            <a:solidFill>
              <a:schemeClr val="tx1"/>
            </a:solidFill>
          </a:ln>
        </p:spPr>
        <p:txBody>
          <a:bodyPr wrap="square">
            <a:spAutoFit/>
          </a:bodyPr>
          <a:lstStyle/>
          <a:p>
            <a:r>
              <a:rPr lang="en-GB" dirty="0"/>
              <a:t>print('Hello World!');</a:t>
            </a:r>
          </a:p>
        </p:txBody>
      </p:sp>
      <p:sp>
        <p:nvSpPr>
          <p:cNvPr id="10" name="TextBox 9">
            <a:extLst>
              <a:ext uri="{FF2B5EF4-FFF2-40B4-BE49-F238E27FC236}">
                <a16:creationId xmlns:a16="http://schemas.microsoft.com/office/drawing/2014/main" id="{388613AB-7FF6-8A2C-EC9D-0862041E69F9}"/>
              </a:ext>
            </a:extLst>
          </p:cNvPr>
          <p:cNvSpPr txBox="1"/>
          <p:nvPr/>
        </p:nvSpPr>
        <p:spPr>
          <a:xfrm>
            <a:off x="1026694" y="5851037"/>
            <a:ext cx="10327106" cy="646331"/>
          </a:xfrm>
          <a:prstGeom prst="rect">
            <a:avLst/>
          </a:prstGeom>
          <a:noFill/>
          <a:ln>
            <a:solidFill>
              <a:schemeClr val="bg1"/>
            </a:solidFill>
          </a:ln>
        </p:spPr>
        <p:txBody>
          <a:bodyPr wrap="square">
            <a:spAutoFit/>
          </a:bodyPr>
          <a:lstStyle/>
          <a:p>
            <a:r>
              <a:rPr lang="en-US" b="0" i="0" dirty="0">
                <a:effectLst/>
                <a:latin typeface="system-ui"/>
              </a:rPr>
              <a:t>Observe that a semicolon in </a:t>
            </a:r>
            <a:r>
              <a:rPr lang="en-US" b="0" i="0" dirty="0" err="1">
                <a:effectLst/>
                <a:latin typeface="system-ui"/>
              </a:rPr>
              <a:t>JavaScrip</a:t>
            </a:r>
            <a:r>
              <a:rPr lang="en-US" b="0" i="0" dirty="0">
                <a:effectLst/>
                <a:latin typeface="system-ui"/>
              </a:rPr>
              <a:t> denotes the end of a statement. Two forward slashes // denotes comments and placing it before a </a:t>
            </a:r>
            <a:r>
              <a:rPr lang="en-US" b="0" i="0" dirty="0" err="1">
                <a:effectLst/>
                <a:latin typeface="system-ui"/>
              </a:rPr>
              <a:t>stetement</a:t>
            </a:r>
            <a:r>
              <a:rPr lang="en-US" b="0" i="0" dirty="0">
                <a:effectLst/>
                <a:latin typeface="system-ui"/>
              </a:rPr>
              <a:t> will comment out the code.</a:t>
            </a:r>
            <a:endParaRPr lang="en-GB" dirty="0"/>
          </a:p>
        </p:txBody>
      </p:sp>
    </p:spTree>
    <p:extLst>
      <p:ext uri="{BB962C8B-B14F-4D97-AF65-F5344CB8AC3E}">
        <p14:creationId xmlns:p14="http://schemas.microsoft.com/office/powerpoint/2010/main" val="2471388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2B1B1-A303-32FD-6675-022B6BF8A353}"/>
              </a:ext>
            </a:extLst>
          </p:cNvPr>
          <p:cNvSpPr>
            <a:spLocks noGrp="1"/>
          </p:cNvSpPr>
          <p:nvPr>
            <p:ph type="title"/>
          </p:nvPr>
        </p:nvSpPr>
        <p:spPr/>
        <p:txBody>
          <a:bodyPr/>
          <a:lstStyle/>
          <a:p>
            <a:r>
              <a:rPr lang="en-GB" b="1" i="0" dirty="0">
                <a:effectLst/>
                <a:latin typeface="system-ui"/>
              </a:rPr>
              <a:t>JavaScript Data types</a:t>
            </a:r>
            <a:br>
              <a:rPr lang="en-GB" b="1" i="0" dirty="0">
                <a:effectLst/>
                <a:latin typeface="system-ui"/>
              </a:rPr>
            </a:br>
            <a:endParaRPr lang="en-GB" dirty="0"/>
          </a:p>
        </p:txBody>
      </p:sp>
      <p:sp>
        <p:nvSpPr>
          <p:cNvPr id="3" name="Content Placeholder 2">
            <a:extLst>
              <a:ext uri="{FF2B5EF4-FFF2-40B4-BE49-F238E27FC236}">
                <a16:creationId xmlns:a16="http://schemas.microsoft.com/office/drawing/2014/main" id="{FA89B193-6249-7BE7-DC32-D9333CE279C7}"/>
              </a:ext>
            </a:extLst>
          </p:cNvPr>
          <p:cNvSpPr>
            <a:spLocks noGrp="1"/>
          </p:cNvSpPr>
          <p:nvPr>
            <p:ph idx="1"/>
          </p:nvPr>
        </p:nvSpPr>
        <p:spPr>
          <a:xfrm>
            <a:off x="838200" y="1253331"/>
            <a:ext cx="10515600" cy="4351338"/>
          </a:xfrm>
        </p:spPr>
        <p:txBody>
          <a:bodyPr/>
          <a:lstStyle/>
          <a:p>
            <a:r>
              <a:rPr lang="en-US" b="1" i="0">
                <a:effectLst/>
                <a:latin typeface="system-ui"/>
              </a:rPr>
              <a:t>Strings</a:t>
            </a:r>
            <a:r>
              <a:rPr lang="en-US" b="0" i="0">
                <a:effectLst/>
                <a:latin typeface="system-ui"/>
              </a:rPr>
              <a:t> Strings can be defined by using either single quotes ' or double quotes ". However, the GEE </a:t>
            </a:r>
            <a:r>
              <a:rPr lang="en-US" b="0" i="0" u="none" strike="noStrike">
                <a:effectLst/>
                <a:latin typeface="system-ui"/>
                <a:hlinkClick r:id="rId2"/>
              </a:rPr>
              <a:t>style guide</a:t>
            </a:r>
            <a:r>
              <a:rPr lang="en-US" b="0" i="0">
                <a:effectLst/>
                <a:latin typeface="system-ui"/>
              </a:rPr>
              <a:t> specifically mentions that it is preferable to use single quotes while using GEE. Further, paranthess can be used to pass arguments to functions.</a:t>
            </a:r>
            <a:endParaRPr lang="en-GB" dirty="0"/>
          </a:p>
        </p:txBody>
      </p:sp>
      <p:sp>
        <p:nvSpPr>
          <p:cNvPr id="5" name="TextBox 4">
            <a:extLst>
              <a:ext uri="{FF2B5EF4-FFF2-40B4-BE49-F238E27FC236}">
                <a16:creationId xmlns:a16="http://schemas.microsoft.com/office/drawing/2014/main" id="{BE6A1BFE-40D3-3C13-8036-3C069CB48F01}"/>
              </a:ext>
            </a:extLst>
          </p:cNvPr>
          <p:cNvSpPr txBox="1"/>
          <p:nvPr/>
        </p:nvSpPr>
        <p:spPr>
          <a:xfrm>
            <a:off x="2903621" y="3001347"/>
            <a:ext cx="3818021" cy="646331"/>
          </a:xfrm>
          <a:prstGeom prst="rect">
            <a:avLst/>
          </a:prstGeom>
          <a:noFill/>
          <a:ln>
            <a:solidFill>
              <a:schemeClr val="tx1"/>
            </a:solidFill>
          </a:ln>
        </p:spPr>
        <p:txBody>
          <a:bodyPr wrap="square">
            <a:spAutoFit/>
          </a:bodyPr>
          <a:lstStyle/>
          <a:p>
            <a:r>
              <a:rPr lang="en-GB" dirty="0"/>
              <a:t>var </a:t>
            </a:r>
            <a:r>
              <a:rPr lang="en-GB" dirty="0" err="1"/>
              <a:t>obligatoryhello</a:t>
            </a:r>
            <a:r>
              <a:rPr lang="en-GB" dirty="0"/>
              <a:t> = 'Hello World!';</a:t>
            </a:r>
          </a:p>
          <a:p>
            <a:r>
              <a:rPr lang="en-GB" dirty="0"/>
              <a:t>print (</a:t>
            </a:r>
            <a:r>
              <a:rPr lang="en-GB" dirty="0" err="1"/>
              <a:t>obligatoryhello</a:t>
            </a:r>
            <a:r>
              <a:rPr lang="en-GB" dirty="0"/>
              <a:t>)</a:t>
            </a:r>
          </a:p>
        </p:txBody>
      </p:sp>
      <p:sp>
        <p:nvSpPr>
          <p:cNvPr id="7" name="TextBox 6">
            <a:extLst>
              <a:ext uri="{FF2B5EF4-FFF2-40B4-BE49-F238E27FC236}">
                <a16:creationId xmlns:a16="http://schemas.microsoft.com/office/drawing/2014/main" id="{3963F977-F331-0384-6AE0-36E3E8141EB3}"/>
              </a:ext>
            </a:extLst>
          </p:cNvPr>
          <p:cNvSpPr txBox="1"/>
          <p:nvPr/>
        </p:nvSpPr>
        <p:spPr>
          <a:xfrm>
            <a:off x="994610" y="3702843"/>
            <a:ext cx="10515599" cy="923330"/>
          </a:xfrm>
          <a:prstGeom prst="rect">
            <a:avLst/>
          </a:prstGeom>
          <a:noFill/>
        </p:spPr>
        <p:txBody>
          <a:bodyPr wrap="square">
            <a:spAutoFit/>
          </a:bodyPr>
          <a:lstStyle/>
          <a:p>
            <a:pPr algn="l"/>
            <a:r>
              <a:rPr lang="en-US" b="1" i="0" dirty="0">
                <a:effectLst/>
                <a:latin typeface="system-ui"/>
              </a:rPr>
              <a:t>Numbers</a:t>
            </a:r>
            <a:endParaRPr lang="en-US" b="0" i="0" dirty="0">
              <a:effectLst/>
              <a:latin typeface="system-ui"/>
            </a:endParaRPr>
          </a:p>
          <a:p>
            <a:pPr algn="l"/>
            <a:r>
              <a:rPr lang="en-US" b="0" i="0" dirty="0">
                <a:effectLst/>
                <a:latin typeface="system-ui"/>
              </a:rPr>
              <a:t>The GEE style guide also recommends using variables to store </a:t>
            </a:r>
            <a:r>
              <a:rPr lang="en-US" b="0" i="0" dirty="0" err="1">
                <a:effectLst/>
                <a:latin typeface="system-ui"/>
              </a:rPr>
              <a:t>variouse</a:t>
            </a:r>
            <a:r>
              <a:rPr lang="en-US" b="0" i="0" dirty="0">
                <a:effectLst/>
                <a:latin typeface="system-ui"/>
              </a:rPr>
              <a:t> objects including strings as above, and also numbers :</a:t>
            </a:r>
          </a:p>
        </p:txBody>
      </p:sp>
      <p:sp>
        <p:nvSpPr>
          <p:cNvPr id="9" name="TextBox 8">
            <a:extLst>
              <a:ext uri="{FF2B5EF4-FFF2-40B4-BE49-F238E27FC236}">
                <a16:creationId xmlns:a16="http://schemas.microsoft.com/office/drawing/2014/main" id="{C9853933-4F96-1DBF-4936-DAC84DF6F388}"/>
              </a:ext>
            </a:extLst>
          </p:cNvPr>
          <p:cNvSpPr txBox="1"/>
          <p:nvPr/>
        </p:nvSpPr>
        <p:spPr>
          <a:xfrm>
            <a:off x="2550695" y="4756101"/>
            <a:ext cx="6096000" cy="923330"/>
          </a:xfrm>
          <a:prstGeom prst="rect">
            <a:avLst/>
          </a:prstGeom>
          <a:noFill/>
          <a:ln>
            <a:solidFill>
              <a:schemeClr val="tx1"/>
            </a:solidFill>
          </a:ln>
        </p:spPr>
        <p:txBody>
          <a:bodyPr wrap="square">
            <a:spAutoFit/>
          </a:bodyPr>
          <a:lstStyle/>
          <a:p>
            <a:r>
              <a:rPr lang="en-GB" dirty="0"/>
              <a:t>var sen2_no_of_bands = 13; </a:t>
            </a:r>
          </a:p>
          <a:p>
            <a:r>
              <a:rPr lang="en-GB" dirty="0"/>
              <a:t>print ('Number of bands that Sentinel 2 </a:t>
            </a:r>
            <a:r>
              <a:rPr lang="en-GB" dirty="0" err="1"/>
              <a:t>sattelite</a:t>
            </a:r>
            <a:r>
              <a:rPr lang="en-GB" dirty="0"/>
              <a:t> images have is :', sen2_no_of_bands)</a:t>
            </a:r>
          </a:p>
        </p:txBody>
      </p:sp>
    </p:spTree>
    <p:extLst>
      <p:ext uri="{BB962C8B-B14F-4D97-AF65-F5344CB8AC3E}">
        <p14:creationId xmlns:p14="http://schemas.microsoft.com/office/powerpoint/2010/main" val="1707507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594795-8BEF-1680-2923-1645D76B0770}"/>
              </a:ext>
            </a:extLst>
          </p:cNvPr>
          <p:cNvSpPr>
            <a:spLocks noGrp="1"/>
          </p:cNvSpPr>
          <p:nvPr>
            <p:ph idx="1"/>
          </p:nvPr>
        </p:nvSpPr>
        <p:spPr>
          <a:xfrm>
            <a:off x="838200" y="609600"/>
            <a:ext cx="10515600" cy="968859"/>
          </a:xfrm>
        </p:spPr>
        <p:txBody>
          <a:bodyPr>
            <a:normAutofit lnSpcReduction="10000"/>
          </a:bodyPr>
          <a:lstStyle/>
          <a:p>
            <a:pPr algn="l"/>
            <a:r>
              <a:rPr lang="en-US" b="1" i="0" dirty="0">
                <a:effectLst/>
                <a:latin typeface="system-ui"/>
              </a:rPr>
              <a:t>Lists</a:t>
            </a:r>
            <a:endParaRPr lang="en-US" b="0" i="0" dirty="0">
              <a:effectLst/>
              <a:latin typeface="system-ui"/>
            </a:endParaRPr>
          </a:p>
          <a:p>
            <a:pPr algn="l"/>
            <a:r>
              <a:rPr lang="en-US" b="0" i="0" dirty="0">
                <a:effectLst/>
                <a:latin typeface="system-ui"/>
              </a:rPr>
              <a:t>A list in JavaScript is defined with square brackets [ ] :</a:t>
            </a:r>
          </a:p>
          <a:p>
            <a:endParaRPr lang="en-GB" dirty="0"/>
          </a:p>
        </p:txBody>
      </p:sp>
      <p:sp>
        <p:nvSpPr>
          <p:cNvPr id="5" name="TextBox 4">
            <a:extLst>
              <a:ext uri="{FF2B5EF4-FFF2-40B4-BE49-F238E27FC236}">
                <a16:creationId xmlns:a16="http://schemas.microsoft.com/office/drawing/2014/main" id="{B60CD930-401E-35E7-A83F-07C23B51BB3F}"/>
              </a:ext>
            </a:extLst>
          </p:cNvPr>
          <p:cNvSpPr txBox="1"/>
          <p:nvPr/>
        </p:nvSpPr>
        <p:spPr>
          <a:xfrm>
            <a:off x="2438400" y="1741982"/>
            <a:ext cx="6705600" cy="1200329"/>
          </a:xfrm>
          <a:prstGeom prst="rect">
            <a:avLst/>
          </a:prstGeom>
          <a:noFill/>
          <a:ln>
            <a:solidFill>
              <a:schemeClr val="tx1"/>
            </a:solidFill>
          </a:ln>
        </p:spPr>
        <p:txBody>
          <a:bodyPr wrap="square">
            <a:spAutoFit/>
          </a:bodyPr>
          <a:lstStyle/>
          <a:p>
            <a:endParaRPr lang="en-GB"/>
          </a:p>
          <a:p>
            <a:r>
              <a:rPr lang="en-GB"/>
              <a:t>var sen2_bands = ['B1','B2','B3','B4','B5','B6','B7', 'B8', 'B8a', 'B9', 'B10', 'B11', 'B12']; </a:t>
            </a:r>
          </a:p>
          <a:p>
            <a:r>
              <a:rPr lang="en-GB"/>
              <a:t>print ('The 13 bands of Sentinel 2 are :', sen2_bands)</a:t>
            </a:r>
            <a:endParaRPr lang="en-GB" dirty="0"/>
          </a:p>
        </p:txBody>
      </p:sp>
      <p:sp>
        <p:nvSpPr>
          <p:cNvPr id="7" name="TextBox 6">
            <a:extLst>
              <a:ext uri="{FF2B5EF4-FFF2-40B4-BE49-F238E27FC236}">
                <a16:creationId xmlns:a16="http://schemas.microsoft.com/office/drawing/2014/main" id="{898A3108-BE55-1252-85C1-000664748C41}"/>
              </a:ext>
            </a:extLst>
          </p:cNvPr>
          <p:cNvSpPr txBox="1"/>
          <p:nvPr/>
        </p:nvSpPr>
        <p:spPr>
          <a:xfrm>
            <a:off x="962527" y="3105834"/>
            <a:ext cx="9545052" cy="369332"/>
          </a:xfrm>
          <a:prstGeom prst="rect">
            <a:avLst/>
          </a:prstGeom>
          <a:noFill/>
        </p:spPr>
        <p:txBody>
          <a:bodyPr wrap="square">
            <a:spAutoFit/>
          </a:bodyPr>
          <a:lstStyle/>
          <a:p>
            <a:r>
              <a:rPr lang="en-US" b="0" i="1" dirty="0">
                <a:effectLst/>
                <a:latin typeface="system-ui"/>
              </a:rPr>
              <a:t>Note that the console is interactive and the list is shown collapsed in the console tab.</a:t>
            </a:r>
            <a:endParaRPr lang="en-GB" dirty="0"/>
          </a:p>
        </p:txBody>
      </p:sp>
      <p:sp>
        <p:nvSpPr>
          <p:cNvPr id="9" name="TextBox 8">
            <a:extLst>
              <a:ext uri="{FF2B5EF4-FFF2-40B4-BE49-F238E27FC236}">
                <a16:creationId xmlns:a16="http://schemas.microsoft.com/office/drawing/2014/main" id="{8842E1FC-CCFB-8049-F74C-6B7406E7D2E1}"/>
              </a:ext>
            </a:extLst>
          </p:cNvPr>
          <p:cNvSpPr txBox="1"/>
          <p:nvPr/>
        </p:nvSpPr>
        <p:spPr>
          <a:xfrm>
            <a:off x="962526" y="3638689"/>
            <a:ext cx="9962147" cy="646331"/>
          </a:xfrm>
          <a:prstGeom prst="rect">
            <a:avLst/>
          </a:prstGeom>
          <a:noFill/>
        </p:spPr>
        <p:txBody>
          <a:bodyPr wrap="square">
            <a:spAutoFit/>
          </a:bodyPr>
          <a:lstStyle/>
          <a:p>
            <a:pPr algn="l"/>
            <a:r>
              <a:rPr lang="en-US" b="1" i="0" dirty="0">
                <a:effectLst/>
                <a:latin typeface="system-ui"/>
              </a:rPr>
              <a:t>Objects</a:t>
            </a:r>
            <a:endParaRPr lang="en-US" b="0" i="0" dirty="0">
              <a:effectLst/>
              <a:latin typeface="system-ui"/>
            </a:endParaRPr>
          </a:p>
          <a:p>
            <a:pPr algn="l"/>
            <a:r>
              <a:rPr lang="en-US" b="0" i="0" dirty="0">
                <a:effectLst/>
                <a:latin typeface="system-ui"/>
              </a:rPr>
              <a:t>The objects in JavaScript with its key: value pairs are essentially dictionaries.</a:t>
            </a:r>
          </a:p>
        </p:txBody>
      </p:sp>
      <p:sp>
        <p:nvSpPr>
          <p:cNvPr id="11" name="TextBox 10">
            <a:extLst>
              <a:ext uri="{FF2B5EF4-FFF2-40B4-BE49-F238E27FC236}">
                <a16:creationId xmlns:a16="http://schemas.microsoft.com/office/drawing/2014/main" id="{749464B1-28AC-E062-2DFC-694FB56C6ACC}"/>
              </a:ext>
            </a:extLst>
          </p:cNvPr>
          <p:cNvSpPr txBox="1"/>
          <p:nvPr/>
        </p:nvSpPr>
        <p:spPr>
          <a:xfrm>
            <a:off x="2157663" y="4590924"/>
            <a:ext cx="7876673" cy="1754326"/>
          </a:xfrm>
          <a:prstGeom prst="rect">
            <a:avLst/>
          </a:prstGeom>
          <a:noFill/>
          <a:ln>
            <a:solidFill>
              <a:schemeClr val="tx1"/>
            </a:solidFill>
          </a:ln>
        </p:spPr>
        <p:txBody>
          <a:bodyPr wrap="square">
            <a:spAutoFit/>
          </a:bodyPr>
          <a:lstStyle/>
          <a:p>
            <a:r>
              <a:rPr lang="en-GB" dirty="0"/>
              <a:t>var Sen2_summary = {</a:t>
            </a:r>
          </a:p>
          <a:p>
            <a:r>
              <a:rPr lang="en-GB" dirty="0"/>
              <a:t>  </a:t>
            </a:r>
            <a:r>
              <a:rPr lang="en-GB" dirty="0" err="1"/>
              <a:t>Sattelite</a:t>
            </a:r>
            <a:r>
              <a:rPr lang="en-GB" dirty="0"/>
              <a:t>: 'Sentinel 2',</a:t>
            </a:r>
          </a:p>
          <a:p>
            <a:r>
              <a:rPr lang="en-GB" dirty="0"/>
              <a:t>  </a:t>
            </a:r>
            <a:r>
              <a:rPr lang="en-GB" dirty="0" err="1"/>
              <a:t>Number_of_Bands</a:t>
            </a:r>
            <a:r>
              <a:rPr lang="en-GB" dirty="0"/>
              <a:t>: 13,</a:t>
            </a:r>
          </a:p>
          <a:p>
            <a:r>
              <a:rPr lang="en-GB" dirty="0"/>
              <a:t>  </a:t>
            </a:r>
            <a:r>
              <a:rPr lang="en-GB" dirty="0" err="1"/>
              <a:t>BandNames</a:t>
            </a:r>
            <a:r>
              <a:rPr lang="en-GB" dirty="0"/>
              <a:t>: ['B1','B2','B3','B4','B5','B6','B7', 'B8', 'B8a', 'B9', 'B10', 'B11', 'B12']</a:t>
            </a:r>
          </a:p>
          <a:p>
            <a:r>
              <a:rPr lang="en-GB" dirty="0"/>
              <a:t>};</a:t>
            </a:r>
          </a:p>
          <a:p>
            <a:r>
              <a:rPr lang="en-GB" dirty="0"/>
              <a:t>print('Dictionary:', Sen2_summary);</a:t>
            </a:r>
          </a:p>
        </p:txBody>
      </p:sp>
    </p:spTree>
    <p:extLst>
      <p:ext uri="{BB962C8B-B14F-4D97-AF65-F5344CB8AC3E}">
        <p14:creationId xmlns:p14="http://schemas.microsoft.com/office/powerpoint/2010/main" val="3401344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B83C43-194C-32C5-8BB8-3B877AFCBF10}"/>
              </a:ext>
            </a:extLst>
          </p:cNvPr>
          <p:cNvSpPr>
            <a:spLocks noGrp="1"/>
          </p:cNvSpPr>
          <p:nvPr>
            <p:ph idx="1"/>
          </p:nvPr>
        </p:nvSpPr>
        <p:spPr>
          <a:xfrm>
            <a:off x="693821" y="462046"/>
            <a:ext cx="10515600" cy="1029870"/>
          </a:xfrm>
        </p:spPr>
        <p:txBody>
          <a:bodyPr/>
          <a:lstStyle/>
          <a:p>
            <a:r>
              <a:rPr lang="en-US" b="0" i="0" dirty="0">
                <a:effectLst/>
                <a:latin typeface="system-ui"/>
              </a:rPr>
              <a:t>Items within the dictionary can be accessed by using square brackets, for example :</a:t>
            </a:r>
            <a:endParaRPr lang="en-GB" dirty="0"/>
          </a:p>
        </p:txBody>
      </p:sp>
      <p:sp>
        <p:nvSpPr>
          <p:cNvPr id="6" name="TextBox 5">
            <a:extLst>
              <a:ext uri="{FF2B5EF4-FFF2-40B4-BE49-F238E27FC236}">
                <a16:creationId xmlns:a16="http://schemas.microsoft.com/office/drawing/2014/main" id="{79EA3DFD-535D-0194-6C2F-1AA5F98649EC}"/>
              </a:ext>
            </a:extLst>
          </p:cNvPr>
          <p:cNvSpPr txBox="1"/>
          <p:nvPr/>
        </p:nvSpPr>
        <p:spPr>
          <a:xfrm>
            <a:off x="2695074" y="1621621"/>
            <a:ext cx="6096000" cy="369332"/>
          </a:xfrm>
          <a:prstGeom prst="rect">
            <a:avLst/>
          </a:prstGeom>
          <a:noFill/>
        </p:spPr>
        <p:txBody>
          <a:bodyPr wrap="square">
            <a:spAutoFit/>
          </a:bodyPr>
          <a:lstStyle/>
          <a:p>
            <a:r>
              <a:rPr lang="en-GB" dirty="0"/>
              <a:t>print('Name of </a:t>
            </a:r>
            <a:r>
              <a:rPr lang="en-GB" dirty="0" err="1"/>
              <a:t>Sattelite</a:t>
            </a:r>
            <a:r>
              <a:rPr lang="en-GB" dirty="0"/>
              <a:t>:', Sen2_summary['</a:t>
            </a:r>
            <a:r>
              <a:rPr lang="en-GB" dirty="0" err="1"/>
              <a:t>Sattelite</a:t>
            </a:r>
            <a:r>
              <a:rPr lang="en-GB" dirty="0"/>
              <a:t>']);</a:t>
            </a:r>
          </a:p>
        </p:txBody>
      </p:sp>
      <p:sp>
        <p:nvSpPr>
          <p:cNvPr id="8" name="TextBox 7">
            <a:extLst>
              <a:ext uri="{FF2B5EF4-FFF2-40B4-BE49-F238E27FC236}">
                <a16:creationId xmlns:a16="http://schemas.microsoft.com/office/drawing/2014/main" id="{14125199-283E-5DBD-F3DF-14747107B98C}"/>
              </a:ext>
            </a:extLst>
          </p:cNvPr>
          <p:cNvSpPr txBox="1"/>
          <p:nvPr/>
        </p:nvSpPr>
        <p:spPr>
          <a:xfrm>
            <a:off x="1058780" y="2097322"/>
            <a:ext cx="6096000" cy="369332"/>
          </a:xfrm>
          <a:prstGeom prst="rect">
            <a:avLst/>
          </a:prstGeom>
          <a:noFill/>
        </p:spPr>
        <p:txBody>
          <a:bodyPr wrap="square">
            <a:spAutoFit/>
          </a:bodyPr>
          <a:lstStyle/>
          <a:p>
            <a:r>
              <a:rPr lang="en-GB" b="0" i="0" dirty="0">
                <a:effectLst/>
                <a:latin typeface="system-ui"/>
              </a:rPr>
              <a:t>or using dot notation :</a:t>
            </a:r>
            <a:endParaRPr lang="en-GB" dirty="0"/>
          </a:p>
        </p:txBody>
      </p:sp>
      <p:sp>
        <p:nvSpPr>
          <p:cNvPr id="10" name="TextBox 9">
            <a:extLst>
              <a:ext uri="{FF2B5EF4-FFF2-40B4-BE49-F238E27FC236}">
                <a16:creationId xmlns:a16="http://schemas.microsoft.com/office/drawing/2014/main" id="{C7E2F982-916E-D6A5-90C4-B92601956FF2}"/>
              </a:ext>
            </a:extLst>
          </p:cNvPr>
          <p:cNvSpPr txBox="1"/>
          <p:nvPr/>
        </p:nvSpPr>
        <p:spPr>
          <a:xfrm>
            <a:off x="2695074" y="2573023"/>
            <a:ext cx="6096000" cy="369332"/>
          </a:xfrm>
          <a:prstGeom prst="rect">
            <a:avLst/>
          </a:prstGeom>
          <a:noFill/>
        </p:spPr>
        <p:txBody>
          <a:bodyPr wrap="square">
            <a:spAutoFit/>
          </a:bodyPr>
          <a:lstStyle/>
          <a:p>
            <a:r>
              <a:rPr lang="en-GB" dirty="0"/>
              <a:t>print('Name of </a:t>
            </a:r>
            <a:r>
              <a:rPr lang="en-GB" dirty="0" err="1"/>
              <a:t>Sattelite</a:t>
            </a:r>
            <a:r>
              <a:rPr lang="en-GB" dirty="0"/>
              <a:t>:', Sen2_summary.Sattelite);</a:t>
            </a:r>
          </a:p>
        </p:txBody>
      </p:sp>
      <p:sp>
        <p:nvSpPr>
          <p:cNvPr id="12" name="TextBox 11">
            <a:extLst>
              <a:ext uri="{FF2B5EF4-FFF2-40B4-BE49-F238E27FC236}">
                <a16:creationId xmlns:a16="http://schemas.microsoft.com/office/drawing/2014/main" id="{C1D82241-64B2-8FBC-1CB6-4E3C5416346A}"/>
              </a:ext>
            </a:extLst>
          </p:cNvPr>
          <p:cNvSpPr txBox="1"/>
          <p:nvPr/>
        </p:nvSpPr>
        <p:spPr>
          <a:xfrm>
            <a:off x="1010655" y="3205054"/>
            <a:ext cx="10667998" cy="1477328"/>
          </a:xfrm>
          <a:prstGeom prst="rect">
            <a:avLst/>
          </a:prstGeom>
          <a:noFill/>
        </p:spPr>
        <p:txBody>
          <a:bodyPr wrap="square">
            <a:spAutoFit/>
          </a:bodyPr>
          <a:lstStyle/>
          <a:p>
            <a:pPr algn="l"/>
            <a:r>
              <a:rPr lang="en-US" b="1" i="0" dirty="0">
                <a:effectLst/>
                <a:latin typeface="system-ui"/>
              </a:rPr>
              <a:t>Functions</a:t>
            </a:r>
          </a:p>
          <a:p>
            <a:pPr algn="l"/>
            <a:endParaRPr lang="en-US" b="0" i="0" dirty="0">
              <a:effectLst/>
              <a:latin typeface="system-ui"/>
            </a:endParaRPr>
          </a:p>
          <a:p>
            <a:pPr algn="l"/>
            <a:r>
              <a:rPr lang="en-US" b="0" i="0" dirty="0">
                <a:effectLst/>
                <a:latin typeface="system-ui"/>
              </a:rPr>
              <a:t>Functions are defined with the keyword </a:t>
            </a:r>
            <a:r>
              <a:rPr lang="en-US" b="1" i="0" dirty="0">
                <a:effectLst/>
                <a:latin typeface="system-ui"/>
              </a:rPr>
              <a:t>function</a:t>
            </a:r>
            <a:r>
              <a:rPr lang="en-US" b="0" i="0" dirty="0">
                <a:effectLst/>
                <a:latin typeface="system-ui"/>
              </a:rPr>
              <a:t> and should start with a letter. The </a:t>
            </a:r>
            <a:r>
              <a:rPr lang="en-US" b="0" i="1" dirty="0">
                <a:effectLst/>
                <a:latin typeface="system-ui"/>
              </a:rPr>
              <a:t>parameters</a:t>
            </a:r>
            <a:r>
              <a:rPr lang="en-US" b="0" i="0" dirty="0">
                <a:effectLst/>
                <a:latin typeface="system-ui"/>
              </a:rPr>
              <a:t> of the function goes inside brackets () and the statements which makes up the function goes inside curly brackets {}. The output of the function is dictated by the keyword </a:t>
            </a:r>
            <a:r>
              <a:rPr lang="en-US" b="1" i="0" dirty="0">
                <a:effectLst/>
                <a:latin typeface="system-ui"/>
              </a:rPr>
              <a:t>return</a:t>
            </a:r>
            <a:r>
              <a:rPr lang="en-US" b="0" i="0" dirty="0">
                <a:effectLst/>
                <a:latin typeface="system-ui"/>
              </a:rPr>
              <a:t>. For example a typical function will look like :</a:t>
            </a:r>
          </a:p>
        </p:txBody>
      </p:sp>
      <p:sp>
        <p:nvSpPr>
          <p:cNvPr id="14" name="TextBox 13">
            <a:extLst>
              <a:ext uri="{FF2B5EF4-FFF2-40B4-BE49-F238E27FC236}">
                <a16:creationId xmlns:a16="http://schemas.microsoft.com/office/drawing/2014/main" id="{55C72FB6-43FE-D2DD-E1D4-B7451D0DDA0E}"/>
              </a:ext>
            </a:extLst>
          </p:cNvPr>
          <p:cNvSpPr txBox="1"/>
          <p:nvPr/>
        </p:nvSpPr>
        <p:spPr>
          <a:xfrm>
            <a:off x="1523999" y="4682382"/>
            <a:ext cx="7459579" cy="1754326"/>
          </a:xfrm>
          <a:prstGeom prst="rect">
            <a:avLst/>
          </a:prstGeom>
          <a:noFill/>
        </p:spPr>
        <p:txBody>
          <a:bodyPr wrap="square">
            <a:spAutoFit/>
          </a:bodyPr>
          <a:lstStyle/>
          <a:p>
            <a:r>
              <a:rPr lang="en-GB" dirty="0"/>
              <a:t>var </a:t>
            </a:r>
            <a:r>
              <a:rPr lang="en-GB" dirty="0" err="1"/>
              <a:t>testFunction</a:t>
            </a:r>
            <a:r>
              <a:rPr lang="en-GB" dirty="0"/>
              <a:t> = function(param1, param2) {</a:t>
            </a:r>
          </a:p>
          <a:p>
            <a:r>
              <a:rPr lang="en-GB" dirty="0"/>
              <a:t>  statement1;</a:t>
            </a:r>
          </a:p>
          <a:p>
            <a:r>
              <a:rPr lang="en-GB" dirty="0"/>
              <a:t>  statement2;</a:t>
            </a:r>
          </a:p>
          <a:p>
            <a:r>
              <a:rPr lang="en-GB" dirty="0"/>
              <a:t>  statement3;</a:t>
            </a:r>
          </a:p>
          <a:p>
            <a:r>
              <a:rPr lang="en-GB" dirty="0"/>
              <a:t>  return statement;</a:t>
            </a:r>
          </a:p>
          <a:p>
            <a:r>
              <a:rPr lang="en-GB" dirty="0"/>
              <a:t>};</a:t>
            </a:r>
          </a:p>
        </p:txBody>
      </p:sp>
      <p:sp>
        <p:nvSpPr>
          <p:cNvPr id="16" name="TextBox 15">
            <a:extLst>
              <a:ext uri="{FF2B5EF4-FFF2-40B4-BE49-F238E27FC236}">
                <a16:creationId xmlns:a16="http://schemas.microsoft.com/office/drawing/2014/main" id="{19E2D63D-FF5B-E3B1-D973-24AEC1B09A32}"/>
              </a:ext>
            </a:extLst>
          </p:cNvPr>
          <p:cNvSpPr txBox="1"/>
          <p:nvPr/>
        </p:nvSpPr>
        <p:spPr>
          <a:xfrm>
            <a:off x="5662864" y="5339018"/>
            <a:ext cx="6096000" cy="1200329"/>
          </a:xfrm>
          <a:prstGeom prst="rect">
            <a:avLst/>
          </a:prstGeom>
          <a:noFill/>
        </p:spPr>
        <p:txBody>
          <a:bodyPr wrap="square">
            <a:spAutoFit/>
          </a:bodyPr>
          <a:lstStyle/>
          <a:p>
            <a:r>
              <a:rPr lang="en-US" b="0" i="0" dirty="0">
                <a:effectLst/>
                <a:latin typeface="system-ui"/>
              </a:rPr>
              <a:t>Here the a new function, which takes in two parameters (</a:t>
            </a:r>
            <a:r>
              <a:rPr lang="en-US" b="0" i="1" dirty="0">
                <a:effectLst/>
                <a:latin typeface="system-ui"/>
              </a:rPr>
              <a:t>param1, param2)</a:t>
            </a:r>
            <a:r>
              <a:rPr lang="en-US" b="0" i="0" dirty="0">
                <a:effectLst/>
                <a:latin typeface="system-ui"/>
              </a:rPr>
              <a:t> is assigned to </a:t>
            </a:r>
            <a:r>
              <a:rPr lang="en-US" b="0" i="0" dirty="0" err="1">
                <a:effectLst/>
                <a:latin typeface="system-ui"/>
              </a:rPr>
              <a:t>to</a:t>
            </a:r>
            <a:r>
              <a:rPr lang="en-US" b="0" i="0" dirty="0">
                <a:effectLst/>
                <a:latin typeface="system-ui"/>
              </a:rPr>
              <a:t> the variable </a:t>
            </a:r>
            <a:r>
              <a:rPr lang="en-US" b="0" i="1" dirty="0" err="1">
                <a:effectLst/>
                <a:latin typeface="system-ui"/>
              </a:rPr>
              <a:t>testFunction</a:t>
            </a:r>
            <a:r>
              <a:rPr lang="en-US" b="0" i="0" dirty="0">
                <a:effectLst/>
                <a:latin typeface="system-ui"/>
              </a:rPr>
              <a:t>. Any sort of data </a:t>
            </a:r>
            <a:r>
              <a:rPr lang="en-US" b="0" i="0" dirty="0" err="1">
                <a:effectLst/>
                <a:latin typeface="system-ui"/>
              </a:rPr>
              <a:t>manipulaton</a:t>
            </a:r>
            <a:r>
              <a:rPr lang="en-US" b="0" i="0" dirty="0">
                <a:effectLst/>
                <a:latin typeface="system-ui"/>
              </a:rPr>
              <a:t> can occur within the function and returned.</a:t>
            </a:r>
            <a:endParaRPr lang="en-GB" dirty="0"/>
          </a:p>
        </p:txBody>
      </p:sp>
      <p:sp>
        <p:nvSpPr>
          <p:cNvPr id="18" name="TextBox 17">
            <a:extLst>
              <a:ext uri="{FF2B5EF4-FFF2-40B4-BE49-F238E27FC236}">
                <a16:creationId xmlns:a16="http://schemas.microsoft.com/office/drawing/2014/main" id="{A7496891-F39A-214E-E360-65731E1E470A}"/>
              </a:ext>
            </a:extLst>
          </p:cNvPr>
          <p:cNvSpPr txBox="1"/>
          <p:nvPr/>
        </p:nvSpPr>
        <p:spPr>
          <a:xfrm>
            <a:off x="3048000" y="2832846"/>
            <a:ext cx="6096000" cy="1200329"/>
          </a:xfrm>
          <a:prstGeom prst="rect">
            <a:avLst/>
          </a:prstGeom>
          <a:noFill/>
        </p:spPr>
        <p:txBody>
          <a:bodyPr wrap="square">
            <a:spAutoFit/>
          </a:bodyPr>
          <a:lstStyle/>
          <a:p>
            <a:r>
              <a:rPr lang="en-US" b="0" i="0" dirty="0">
                <a:effectLst/>
                <a:latin typeface="system-ui"/>
              </a:rPr>
              <a:t>Here the a new function, which takes in two parameters (</a:t>
            </a:r>
            <a:r>
              <a:rPr lang="en-US" b="0" i="1" dirty="0">
                <a:effectLst/>
                <a:latin typeface="system-ui"/>
              </a:rPr>
              <a:t>param1, param2)</a:t>
            </a:r>
            <a:r>
              <a:rPr lang="en-US" b="0" i="0" dirty="0">
                <a:effectLst/>
                <a:latin typeface="system-ui"/>
              </a:rPr>
              <a:t> is assigned to </a:t>
            </a:r>
            <a:r>
              <a:rPr lang="en-US" b="0" i="0" dirty="0" err="1">
                <a:effectLst/>
                <a:latin typeface="system-ui"/>
              </a:rPr>
              <a:t>to</a:t>
            </a:r>
            <a:r>
              <a:rPr lang="en-US" b="0" i="0" dirty="0">
                <a:effectLst/>
                <a:latin typeface="system-ui"/>
              </a:rPr>
              <a:t> the variable </a:t>
            </a:r>
            <a:r>
              <a:rPr lang="en-US" b="0" i="1" dirty="0" err="1">
                <a:effectLst/>
                <a:latin typeface="system-ui"/>
              </a:rPr>
              <a:t>testFunction</a:t>
            </a:r>
            <a:r>
              <a:rPr lang="en-US" b="0" i="0" dirty="0">
                <a:effectLst/>
                <a:latin typeface="system-ui"/>
              </a:rPr>
              <a:t>. Any sort of data </a:t>
            </a:r>
            <a:r>
              <a:rPr lang="en-US" b="0" i="0" dirty="0" err="1">
                <a:effectLst/>
                <a:latin typeface="system-ui"/>
              </a:rPr>
              <a:t>manipulaton</a:t>
            </a:r>
            <a:r>
              <a:rPr lang="en-US" b="0" i="0" dirty="0">
                <a:effectLst/>
                <a:latin typeface="system-ui"/>
              </a:rPr>
              <a:t> can occur within the function and returned.</a:t>
            </a:r>
            <a:endParaRPr lang="en-GB" dirty="0"/>
          </a:p>
        </p:txBody>
      </p:sp>
    </p:spTree>
    <p:extLst>
      <p:ext uri="{BB962C8B-B14F-4D97-AF65-F5344CB8AC3E}">
        <p14:creationId xmlns:p14="http://schemas.microsoft.com/office/powerpoint/2010/main" val="2007077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84285-1FB7-5D17-1402-B55C4A2820F1}"/>
              </a:ext>
            </a:extLst>
          </p:cNvPr>
          <p:cNvSpPr>
            <a:spLocks noGrp="1"/>
          </p:cNvSpPr>
          <p:nvPr>
            <p:ph type="title"/>
          </p:nvPr>
        </p:nvSpPr>
        <p:spPr/>
        <p:txBody>
          <a:bodyPr/>
          <a:lstStyle/>
          <a:p>
            <a:r>
              <a:rPr lang="en-GB" dirty="0"/>
              <a:t>Objectives</a:t>
            </a:r>
          </a:p>
        </p:txBody>
      </p:sp>
      <p:sp>
        <p:nvSpPr>
          <p:cNvPr id="3" name="Content Placeholder 2">
            <a:extLst>
              <a:ext uri="{FF2B5EF4-FFF2-40B4-BE49-F238E27FC236}">
                <a16:creationId xmlns:a16="http://schemas.microsoft.com/office/drawing/2014/main" id="{A6916B30-6DC4-FBF3-FFDE-6580603B4B0B}"/>
              </a:ext>
            </a:extLst>
          </p:cNvPr>
          <p:cNvSpPr>
            <a:spLocks noGrp="1"/>
          </p:cNvSpPr>
          <p:nvPr>
            <p:ph idx="1"/>
          </p:nvPr>
        </p:nvSpPr>
        <p:spPr/>
        <p:txBody>
          <a:bodyPr>
            <a:normAutofit lnSpcReduction="10000"/>
          </a:bodyPr>
          <a:lstStyle/>
          <a:p>
            <a:r>
              <a:rPr lang="en-US" dirty="0"/>
              <a:t>Setup a Google Earth Engine account, gain familiarity with the Google Earth Engine (GEE) Code Editor using JavaScript and use the platform to build a geospatial application. The skills gained (hopefully!) can very quickly be expanded for more advanced geospatial work.  </a:t>
            </a:r>
          </a:p>
          <a:p>
            <a:r>
              <a:rPr lang="en-US" dirty="0"/>
              <a:t>1. Day 1 :    </a:t>
            </a:r>
          </a:p>
          <a:p>
            <a:pPr lvl="1"/>
            <a:r>
              <a:rPr lang="en-US" dirty="0"/>
              <a:t>Setup a Google Earth Engine account, gain familiarity with the Code editor and JavaScript for GEE.   </a:t>
            </a:r>
          </a:p>
          <a:p>
            <a:pPr lvl="1"/>
            <a:r>
              <a:rPr lang="en-US" dirty="0"/>
              <a:t> Familiarize with the GEE Objects, Methods and Datasets.2.</a:t>
            </a:r>
          </a:p>
          <a:p>
            <a:r>
              <a:rPr lang="en-US" dirty="0"/>
              <a:t> Day 2 :    </a:t>
            </a:r>
          </a:p>
          <a:p>
            <a:pPr lvl="1"/>
            <a:r>
              <a:rPr lang="en-US" dirty="0"/>
              <a:t>- Use the skills from Day 1 to build a geospatial application. </a:t>
            </a:r>
            <a:endParaRPr lang="en-GB" dirty="0"/>
          </a:p>
        </p:txBody>
      </p:sp>
    </p:spTree>
    <p:extLst>
      <p:ext uri="{BB962C8B-B14F-4D97-AF65-F5344CB8AC3E}">
        <p14:creationId xmlns:p14="http://schemas.microsoft.com/office/powerpoint/2010/main" val="1164838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B4846-3EF9-37BF-20A5-EE0693D8A1D4}"/>
              </a:ext>
            </a:extLst>
          </p:cNvPr>
          <p:cNvSpPr>
            <a:spLocks noGrp="1"/>
          </p:cNvSpPr>
          <p:nvPr>
            <p:ph type="title"/>
          </p:nvPr>
        </p:nvSpPr>
        <p:spPr/>
        <p:txBody>
          <a:bodyPr>
            <a:normAutofit fontScale="90000"/>
          </a:bodyPr>
          <a:lstStyle/>
          <a:p>
            <a:r>
              <a:rPr lang="en-US" b="1" i="0" dirty="0">
                <a:effectLst/>
                <a:latin typeface="system-ui"/>
              </a:rPr>
              <a:t>What is GEE and what makes is it so interesting ?</a:t>
            </a:r>
            <a:br>
              <a:rPr lang="en-US" b="1" i="0" dirty="0">
                <a:effectLst/>
                <a:latin typeface="system-ui"/>
              </a:rPr>
            </a:br>
            <a:endParaRPr lang="en-GB" dirty="0"/>
          </a:p>
        </p:txBody>
      </p:sp>
      <p:sp>
        <p:nvSpPr>
          <p:cNvPr id="3" name="Content Placeholder 2">
            <a:extLst>
              <a:ext uri="{FF2B5EF4-FFF2-40B4-BE49-F238E27FC236}">
                <a16:creationId xmlns:a16="http://schemas.microsoft.com/office/drawing/2014/main" id="{7F8EC9DA-C07B-DC9C-80B3-51A70BB03937}"/>
              </a:ext>
            </a:extLst>
          </p:cNvPr>
          <p:cNvSpPr>
            <a:spLocks noGrp="1"/>
          </p:cNvSpPr>
          <p:nvPr>
            <p:ph idx="1"/>
          </p:nvPr>
        </p:nvSpPr>
        <p:spPr/>
        <p:txBody>
          <a:bodyPr/>
          <a:lstStyle/>
          <a:p>
            <a:r>
              <a:rPr lang="en-US" dirty="0"/>
              <a:t>Google Earth Engine is "a geospatial processing service" by Google. The [Google Earth Engine](https://developers.google.com/earth-engine) website lists the following purposes of the Earth Engine :</a:t>
            </a:r>
          </a:p>
          <a:p>
            <a:pPr marL="0" indent="0">
              <a:buNone/>
            </a:pPr>
            <a:r>
              <a:rPr lang="en-US" dirty="0"/>
              <a:t>	- Provide an interactive platform for geospatial algorithm development at scale</a:t>
            </a:r>
          </a:p>
          <a:p>
            <a:pPr marL="0" indent="0">
              <a:buNone/>
            </a:pPr>
            <a:r>
              <a:rPr lang="en-US" dirty="0"/>
              <a:t>	- Enable high-impact, data-driven science</a:t>
            </a:r>
          </a:p>
          <a:p>
            <a:pPr marL="0" indent="0">
              <a:buNone/>
            </a:pPr>
            <a:r>
              <a:rPr lang="en-US" dirty="0"/>
              <a:t>	- Make substantive progress on global challenges that involve large geospatial datasets</a:t>
            </a:r>
            <a:endParaRPr lang="en-GB" dirty="0"/>
          </a:p>
        </p:txBody>
      </p:sp>
    </p:spTree>
    <p:extLst>
      <p:ext uri="{BB962C8B-B14F-4D97-AF65-F5344CB8AC3E}">
        <p14:creationId xmlns:p14="http://schemas.microsoft.com/office/powerpoint/2010/main" val="383866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4F15E-7E24-0B48-7A36-967CF4830F86}"/>
              </a:ext>
            </a:extLst>
          </p:cNvPr>
          <p:cNvSpPr>
            <a:spLocks noGrp="1"/>
          </p:cNvSpPr>
          <p:nvPr>
            <p:ph idx="1"/>
          </p:nvPr>
        </p:nvSpPr>
        <p:spPr>
          <a:xfrm>
            <a:off x="838200" y="465221"/>
            <a:ext cx="10515600" cy="5711742"/>
          </a:xfrm>
        </p:spPr>
        <p:txBody>
          <a:bodyPr>
            <a:normAutofit lnSpcReduction="10000"/>
          </a:bodyPr>
          <a:lstStyle/>
          <a:p>
            <a:pPr algn="just"/>
            <a:r>
              <a:rPr lang="en-US" dirty="0"/>
              <a:t>In simple terms, Google Earth Engine is a cloud service which offers access to large scale geospatial datasets resource, provides a platform for manipulation of Geospatial data. </a:t>
            </a:r>
          </a:p>
          <a:p>
            <a:pPr algn="just"/>
            <a:r>
              <a:rPr lang="en-US" dirty="0"/>
              <a:t>Manipulation of geospatial data requires huge computational workflow, and a specialized skill set to deal with the data. Downloading these large datasets and its processing takes a lot of valuable time and physical resources. Google Earth Engine provides a single platform and a highly simplified workflow to deal with these datasets. A basic computer and an acceptable internet connection is all which is required to manipulate large datasets, making "science" more accessible to all. A [study](https://www.mdpi.com/2072-4292/10/10/1509) on the Usage, Trends, and Potential of GEE reports that showed "that a total of 300 journal papers were published between 2011 and June 2017 that used GEE in their research, spread across 158 journals." </a:t>
            </a:r>
            <a:endParaRPr lang="en-GB" dirty="0"/>
          </a:p>
        </p:txBody>
      </p:sp>
    </p:spTree>
    <p:extLst>
      <p:ext uri="{BB962C8B-B14F-4D97-AF65-F5344CB8AC3E}">
        <p14:creationId xmlns:p14="http://schemas.microsoft.com/office/powerpoint/2010/main" val="2274947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9AA86-7C5D-EBDE-4BAA-3228B2FB454D}"/>
              </a:ext>
            </a:extLst>
          </p:cNvPr>
          <p:cNvSpPr>
            <a:spLocks noGrp="1"/>
          </p:cNvSpPr>
          <p:nvPr>
            <p:ph type="title"/>
          </p:nvPr>
        </p:nvSpPr>
        <p:spPr/>
        <p:txBody>
          <a:bodyPr>
            <a:normAutofit fontScale="90000"/>
          </a:bodyPr>
          <a:lstStyle/>
          <a:p>
            <a:r>
              <a:rPr lang="en-US" b="1" i="0" dirty="0">
                <a:effectLst/>
                <a:latin typeface="system-ui"/>
              </a:rPr>
              <a:t>What resources are available to enter the world of GEE ?</a:t>
            </a:r>
            <a:br>
              <a:rPr lang="en-US" b="1" i="0" dirty="0">
                <a:effectLst/>
                <a:latin typeface="system-ui"/>
              </a:rPr>
            </a:br>
            <a:endParaRPr lang="en-GB" dirty="0"/>
          </a:p>
        </p:txBody>
      </p:sp>
      <p:sp>
        <p:nvSpPr>
          <p:cNvPr id="3" name="Content Placeholder 2">
            <a:extLst>
              <a:ext uri="{FF2B5EF4-FFF2-40B4-BE49-F238E27FC236}">
                <a16:creationId xmlns:a16="http://schemas.microsoft.com/office/drawing/2014/main" id="{A1D4FC93-5339-6070-C00B-5E99D96E6879}"/>
              </a:ext>
            </a:extLst>
          </p:cNvPr>
          <p:cNvSpPr>
            <a:spLocks noGrp="1"/>
          </p:cNvSpPr>
          <p:nvPr>
            <p:ph idx="1"/>
          </p:nvPr>
        </p:nvSpPr>
        <p:spPr/>
        <p:txBody>
          <a:bodyPr>
            <a:normAutofit/>
          </a:bodyPr>
          <a:lstStyle/>
          <a:p>
            <a:pPr algn="l"/>
            <a:r>
              <a:rPr lang="en-US" b="0" i="0" dirty="0">
                <a:effectLst/>
                <a:latin typeface="system-ui"/>
              </a:rPr>
              <a:t>There are several sources of information and tutorials available to get into GEE. Some sources include :</a:t>
            </a:r>
          </a:p>
          <a:p>
            <a:pPr lvl="1"/>
            <a:r>
              <a:rPr lang="en-US" b="0" i="0" u="none" strike="noStrike" dirty="0">
                <a:effectLst/>
                <a:latin typeface="system-ui"/>
                <a:hlinkClick r:id="rId2"/>
              </a:rPr>
              <a:t>Google Earth Engine Website</a:t>
            </a:r>
            <a:r>
              <a:rPr lang="en-US" b="0" i="0" dirty="0">
                <a:effectLst/>
                <a:latin typeface="system-ui"/>
              </a:rPr>
              <a:t>, has tons of resources. We will be basing this introductory tutorial mostly on the tutorials on this website.</a:t>
            </a:r>
          </a:p>
          <a:p>
            <a:pPr lvl="1"/>
            <a:r>
              <a:rPr lang="en-US" b="0" i="0" dirty="0">
                <a:effectLst/>
                <a:latin typeface="system-ui"/>
              </a:rPr>
              <a:t>Google Earth Engine web console has lots of examples on the web console it self.</a:t>
            </a:r>
          </a:p>
          <a:p>
            <a:pPr lvl="1"/>
            <a:r>
              <a:rPr lang="en-US" b="0" i="0" dirty="0">
                <a:effectLst/>
                <a:latin typeface="system-ui"/>
              </a:rPr>
              <a:t>Google Earth Engine Applications (which uses the online console), are written in JavaScript, so we can normally visually inspect the code from GEE applications using the browser.</a:t>
            </a:r>
          </a:p>
          <a:p>
            <a:pPr lvl="1"/>
            <a:r>
              <a:rPr lang="en-US" b="0" i="0" dirty="0">
                <a:effectLst/>
                <a:latin typeface="system-ui"/>
              </a:rPr>
              <a:t>Stack Exchange / </a:t>
            </a:r>
            <a:r>
              <a:rPr lang="en-US" b="0" i="0" dirty="0" err="1">
                <a:effectLst/>
                <a:latin typeface="system-ui"/>
              </a:rPr>
              <a:t>Youtube</a:t>
            </a:r>
            <a:r>
              <a:rPr lang="en-US" b="0" i="0" dirty="0">
                <a:effectLst/>
                <a:latin typeface="system-ui"/>
              </a:rPr>
              <a:t> for anything and everything.</a:t>
            </a:r>
          </a:p>
          <a:p>
            <a:endParaRPr lang="en-GB" dirty="0"/>
          </a:p>
        </p:txBody>
      </p:sp>
    </p:spTree>
    <p:extLst>
      <p:ext uri="{BB962C8B-B14F-4D97-AF65-F5344CB8AC3E}">
        <p14:creationId xmlns:p14="http://schemas.microsoft.com/office/powerpoint/2010/main" val="3756880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E4279-92B8-B8AD-3740-2DA3F1962FF4}"/>
              </a:ext>
            </a:extLst>
          </p:cNvPr>
          <p:cNvSpPr>
            <a:spLocks noGrp="1"/>
          </p:cNvSpPr>
          <p:nvPr>
            <p:ph type="title"/>
          </p:nvPr>
        </p:nvSpPr>
        <p:spPr/>
        <p:txBody>
          <a:bodyPr/>
          <a:lstStyle/>
          <a:p>
            <a:r>
              <a:rPr lang="en-US" b="1" i="0" dirty="0">
                <a:effectLst/>
                <a:latin typeface="system-ui"/>
              </a:rPr>
              <a:t>How to Setup :</a:t>
            </a:r>
            <a:br>
              <a:rPr lang="en-US" b="1" i="0" dirty="0">
                <a:effectLst/>
                <a:latin typeface="system-ui"/>
              </a:rPr>
            </a:br>
            <a:endParaRPr lang="en-GB" dirty="0"/>
          </a:p>
        </p:txBody>
      </p:sp>
      <p:sp>
        <p:nvSpPr>
          <p:cNvPr id="3" name="Content Placeholder 2">
            <a:extLst>
              <a:ext uri="{FF2B5EF4-FFF2-40B4-BE49-F238E27FC236}">
                <a16:creationId xmlns:a16="http://schemas.microsoft.com/office/drawing/2014/main" id="{A29800F6-C7D9-82A5-FDD9-8B970956A163}"/>
              </a:ext>
            </a:extLst>
          </p:cNvPr>
          <p:cNvSpPr>
            <a:spLocks noGrp="1"/>
          </p:cNvSpPr>
          <p:nvPr>
            <p:ph idx="1"/>
          </p:nvPr>
        </p:nvSpPr>
        <p:spPr/>
        <p:txBody>
          <a:bodyPr>
            <a:normAutofit/>
          </a:bodyPr>
          <a:lstStyle/>
          <a:p>
            <a:pPr algn="l"/>
            <a:r>
              <a:rPr lang="en-US" b="1" i="0" dirty="0">
                <a:effectLst/>
                <a:latin typeface="system-ui"/>
              </a:rPr>
              <a:t>Required :</a:t>
            </a:r>
          </a:p>
          <a:p>
            <a:pPr algn="l">
              <a:buFont typeface="Arial" panose="020B0604020202020204" pitchFamily="34" charset="0"/>
              <a:buChar char="•"/>
            </a:pPr>
            <a:r>
              <a:rPr lang="en-US" b="0" i="0" dirty="0">
                <a:effectLst/>
                <a:latin typeface="system-ui"/>
              </a:rPr>
              <a:t>A computer with an internet connection. (Any decent computer should work fine!)</a:t>
            </a:r>
          </a:p>
          <a:p>
            <a:pPr algn="l"/>
            <a:r>
              <a:rPr lang="en-US" b="1" i="0" dirty="0">
                <a:effectLst/>
                <a:latin typeface="system-ui"/>
              </a:rPr>
              <a:t>To Setup:</a:t>
            </a:r>
          </a:p>
          <a:p>
            <a:pPr algn="l">
              <a:buFont typeface="Arial" panose="020B0604020202020204" pitchFamily="34" charset="0"/>
              <a:buChar char="•"/>
            </a:pPr>
            <a:r>
              <a:rPr lang="en-US" b="0" i="0" dirty="0">
                <a:effectLst/>
                <a:latin typeface="system-ui"/>
              </a:rPr>
              <a:t>Register to use Earth Engine.</a:t>
            </a:r>
          </a:p>
          <a:p>
            <a:pPr marL="742950" lvl="1" indent="-285750" algn="l">
              <a:buFont typeface="Arial" panose="020B0604020202020204" pitchFamily="34" charset="0"/>
              <a:buChar char="•"/>
            </a:pPr>
            <a:r>
              <a:rPr lang="en-US" b="0" i="0" dirty="0">
                <a:effectLst/>
                <a:latin typeface="system-ui"/>
              </a:rPr>
              <a:t>Go to the </a:t>
            </a:r>
            <a:r>
              <a:rPr lang="en-US" b="0" i="0" u="none" strike="noStrike" dirty="0">
                <a:effectLst/>
                <a:latin typeface="system-ui"/>
                <a:hlinkClick r:id="rId2"/>
              </a:rPr>
              <a:t>Google Earth Engine Sign Up page</a:t>
            </a:r>
            <a:r>
              <a:rPr lang="en-US" b="0" i="0" dirty="0">
                <a:effectLst/>
                <a:latin typeface="system-ui"/>
              </a:rPr>
              <a:t>.</a:t>
            </a:r>
          </a:p>
          <a:p>
            <a:pPr marL="742950" lvl="1" indent="-285750" algn="l">
              <a:buFont typeface="Arial" panose="020B0604020202020204" pitchFamily="34" charset="0"/>
              <a:buChar char="•"/>
            </a:pPr>
            <a:r>
              <a:rPr lang="en-US" b="0" i="0" dirty="0">
                <a:effectLst/>
                <a:latin typeface="system-ui"/>
              </a:rPr>
              <a:t>We can use personal emails or organizational (college) email, depending on preference. In some cases personal emails might not get accepted, so college email might be used. Or one might prefer to make a personal Google Account just to use GEE.</a:t>
            </a:r>
          </a:p>
          <a:p>
            <a:endParaRPr lang="en-GB" dirty="0"/>
          </a:p>
        </p:txBody>
      </p:sp>
    </p:spTree>
    <p:extLst>
      <p:ext uri="{BB962C8B-B14F-4D97-AF65-F5344CB8AC3E}">
        <p14:creationId xmlns:p14="http://schemas.microsoft.com/office/powerpoint/2010/main" val="2623002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2" name="Freeform: Shape 11">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reating an account in Google Earth Engine ">
            <a:hlinkClick r:id="" action="ppaction://media"/>
            <a:extLst>
              <a:ext uri="{FF2B5EF4-FFF2-40B4-BE49-F238E27FC236}">
                <a16:creationId xmlns:a16="http://schemas.microsoft.com/office/drawing/2014/main" id="{8F83C17F-77E6-75C1-314E-718BFE429DE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43942" y="718488"/>
            <a:ext cx="9904116" cy="5571065"/>
          </a:xfrm>
          <a:prstGeom prst="rect">
            <a:avLst/>
          </a:prstGeom>
          <a:ln>
            <a:noFill/>
          </a:ln>
        </p:spPr>
      </p:pic>
    </p:spTree>
    <p:extLst>
      <p:ext uri="{BB962C8B-B14F-4D97-AF65-F5344CB8AC3E}">
        <p14:creationId xmlns:p14="http://schemas.microsoft.com/office/powerpoint/2010/main" val="1651188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2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97B06-47EB-C296-66E4-713EC0FED3A9}"/>
              </a:ext>
            </a:extLst>
          </p:cNvPr>
          <p:cNvSpPr>
            <a:spLocks noGrp="1"/>
          </p:cNvSpPr>
          <p:nvPr>
            <p:ph type="title"/>
          </p:nvPr>
        </p:nvSpPr>
        <p:spPr/>
        <p:txBody>
          <a:bodyPr/>
          <a:lstStyle/>
          <a:p>
            <a:r>
              <a:rPr lang="en-US" b="1" i="0" dirty="0">
                <a:effectLst/>
                <a:latin typeface="system-ui"/>
              </a:rPr>
              <a:t>Google Earth Engine Code Editor</a:t>
            </a:r>
            <a:br>
              <a:rPr lang="en-US" b="1" i="0" dirty="0">
                <a:effectLst/>
                <a:latin typeface="system-ui"/>
              </a:rPr>
            </a:br>
            <a:endParaRPr lang="en-GB" dirty="0"/>
          </a:p>
        </p:txBody>
      </p:sp>
      <p:sp>
        <p:nvSpPr>
          <p:cNvPr id="3" name="Content Placeholder 2">
            <a:extLst>
              <a:ext uri="{FF2B5EF4-FFF2-40B4-BE49-F238E27FC236}">
                <a16:creationId xmlns:a16="http://schemas.microsoft.com/office/drawing/2014/main" id="{E1DDD728-E5E7-9D2D-6D76-49F8BFCA874C}"/>
              </a:ext>
            </a:extLst>
          </p:cNvPr>
          <p:cNvSpPr>
            <a:spLocks noGrp="1"/>
          </p:cNvSpPr>
          <p:nvPr>
            <p:ph idx="1"/>
          </p:nvPr>
        </p:nvSpPr>
        <p:spPr/>
        <p:txBody>
          <a:bodyPr>
            <a:normAutofit fontScale="62500" lnSpcReduction="20000"/>
          </a:bodyPr>
          <a:lstStyle/>
          <a:p>
            <a:pPr algn="l"/>
            <a:r>
              <a:rPr lang="en-US" b="0" i="0" dirty="0">
                <a:effectLst/>
                <a:latin typeface="system-ui"/>
              </a:rPr>
              <a:t>Google Earth Engine provides several API's to connect to the Earth Engine. Including :</a:t>
            </a:r>
          </a:p>
          <a:p>
            <a:pPr algn="l">
              <a:buFont typeface="Arial" panose="020B0604020202020204" pitchFamily="34" charset="0"/>
              <a:buChar char="•"/>
            </a:pPr>
            <a:r>
              <a:rPr lang="en-US" b="0" i="0" dirty="0">
                <a:effectLst/>
                <a:latin typeface="system-ui"/>
              </a:rPr>
              <a:t>An interactive </a:t>
            </a:r>
            <a:r>
              <a:rPr lang="en-US" b="0" i="0" dirty="0" err="1">
                <a:effectLst/>
                <a:latin typeface="system-ui"/>
              </a:rPr>
              <a:t>javascript</a:t>
            </a:r>
            <a:r>
              <a:rPr lang="en-US" b="0" i="0" dirty="0">
                <a:effectLst/>
                <a:latin typeface="system-ui"/>
              </a:rPr>
              <a:t> Code Editor</a:t>
            </a:r>
          </a:p>
          <a:p>
            <a:pPr marL="742950" lvl="1" indent="-285750" algn="l">
              <a:buFont typeface="Arial" panose="020B0604020202020204" pitchFamily="34" charset="0"/>
              <a:buChar char="•"/>
            </a:pPr>
            <a:r>
              <a:rPr lang="en-US" b="0" i="0" dirty="0">
                <a:effectLst/>
                <a:latin typeface="system-ui"/>
              </a:rPr>
              <a:t>A standalone cloud based code editor based on </a:t>
            </a:r>
            <a:r>
              <a:rPr lang="en-US" b="0" i="0" dirty="0" err="1">
                <a:effectLst/>
                <a:latin typeface="system-ui"/>
              </a:rPr>
              <a:t>javascript</a:t>
            </a:r>
            <a:r>
              <a:rPr lang="en-US" b="0" i="0" dirty="0">
                <a:effectLst/>
                <a:latin typeface="system-ui"/>
              </a:rPr>
              <a:t> with built in Earth Engine objects and methods.</a:t>
            </a:r>
          </a:p>
          <a:p>
            <a:pPr algn="l">
              <a:buFont typeface="Arial" panose="020B0604020202020204" pitchFamily="34" charset="0"/>
              <a:buChar char="•"/>
            </a:pPr>
            <a:r>
              <a:rPr lang="en-US" b="0" i="0" dirty="0">
                <a:effectLst/>
                <a:latin typeface="system-ui"/>
              </a:rPr>
              <a:t>A python library (on </a:t>
            </a:r>
            <a:r>
              <a:rPr lang="en-US" b="0" i="0" dirty="0" err="1">
                <a:effectLst/>
                <a:latin typeface="system-ui"/>
              </a:rPr>
              <a:t>colab</a:t>
            </a:r>
            <a:r>
              <a:rPr lang="en-US" b="0" i="0" dirty="0">
                <a:effectLst/>
                <a:latin typeface="system-ui"/>
              </a:rPr>
              <a:t>, locally </a:t>
            </a:r>
            <a:r>
              <a:rPr lang="en-US" b="0" i="0" dirty="0" err="1">
                <a:effectLst/>
                <a:latin typeface="system-ui"/>
              </a:rPr>
              <a:t>etc</a:t>
            </a:r>
            <a:r>
              <a:rPr lang="en-US" b="0" i="0" dirty="0">
                <a:effectLst/>
                <a:latin typeface="system-ui"/>
              </a:rPr>
              <a:t>)</a:t>
            </a:r>
          </a:p>
          <a:p>
            <a:pPr marL="742950" lvl="1" indent="-285750" algn="l">
              <a:buFont typeface="Arial" panose="020B0604020202020204" pitchFamily="34" charset="0"/>
              <a:buChar char="•"/>
            </a:pPr>
            <a:r>
              <a:rPr lang="en-US" b="0" i="0" dirty="0">
                <a:effectLst/>
                <a:latin typeface="system-ui"/>
              </a:rPr>
              <a:t>Can be run locally thus allowing the use of the full Python </a:t>
            </a:r>
            <a:r>
              <a:rPr lang="en-US" b="0" i="0" dirty="0" err="1">
                <a:effectLst/>
                <a:latin typeface="system-ui"/>
              </a:rPr>
              <a:t>Libaries</a:t>
            </a:r>
            <a:r>
              <a:rPr lang="en-US" b="0" i="0" dirty="0">
                <a:effectLst/>
                <a:latin typeface="system-ui"/>
              </a:rPr>
              <a:t>, however as of now lacks some level of functionality </a:t>
            </a:r>
            <a:r>
              <a:rPr lang="en-US" b="0" i="0" dirty="0" err="1">
                <a:effectLst/>
                <a:latin typeface="system-ui"/>
              </a:rPr>
              <a:t>availabla</a:t>
            </a:r>
            <a:r>
              <a:rPr lang="en-US" b="0" i="0" dirty="0">
                <a:effectLst/>
                <a:latin typeface="system-ui"/>
              </a:rPr>
              <a:t> in the JavaScript version.</a:t>
            </a:r>
          </a:p>
          <a:p>
            <a:pPr algn="l">
              <a:buFont typeface="Arial" panose="020B0604020202020204" pitchFamily="34" charset="0"/>
              <a:buChar char="•"/>
            </a:pPr>
            <a:r>
              <a:rPr lang="en-US" b="0" i="0" dirty="0">
                <a:effectLst/>
                <a:latin typeface="system-ui"/>
              </a:rPr>
              <a:t>REST API</a:t>
            </a:r>
          </a:p>
          <a:p>
            <a:pPr algn="l"/>
            <a:r>
              <a:rPr lang="en-US" b="0" i="0" dirty="0">
                <a:effectLst/>
                <a:latin typeface="system-ui"/>
              </a:rPr>
              <a:t>Each of these has its own advantages and advantages. Here we will focus on using the interactive </a:t>
            </a:r>
            <a:r>
              <a:rPr lang="en-US" b="0" i="0" dirty="0" err="1">
                <a:effectLst/>
                <a:latin typeface="system-ui"/>
              </a:rPr>
              <a:t>Javascript</a:t>
            </a:r>
            <a:r>
              <a:rPr lang="en-US" b="0" i="0" dirty="0">
                <a:effectLst/>
                <a:latin typeface="system-ui"/>
              </a:rPr>
              <a:t> code editor.</a:t>
            </a:r>
          </a:p>
          <a:p>
            <a:pPr algn="l"/>
            <a:r>
              <a:rPr lang="en-US" b="0" i="0" dirty="0">
                <a:effectLst/>
                <a:latin typeface="system-ui"/>
              </a:rPr>
              <a:t>Earlier we already did the sign up and registration. So Navigate to the code editor : </a:t>
            </a:r>
            <a:r>
              <a:rPr lang="en-US" b="0" i="0" u="none" strike="noStrike" dirty="0">
                <a:effectLst/>
                <a:latin typeface="system-ui"/>
                <a:hlinkClick r:id="rId2"/>
              </a:rPr>
              <a:t>code.earthengine.google.com</a:t>
            </a:r>
            <a:r>
              <a:rPr lang="en-US" b="0" i="0" dirty="0">
                <a:effectLst/>
                <a:latin typeface="system-ui"/>
              </a:rPr>
              <a:t>. Google </a:t>
            </a:r>
            <a:r>
              <a:rPr lang="en-US" b="0" i="0" dirty="0" err="1">
                <a:effectLst/>
                <a:latin typeface="system-ui"/>
              </a:rPr>
              <a:t>recomends</a:t>
            </a:r>
            <a:r>
              <a:rPr lang="en-US" b="0" i="0" dirty="0">
                <a:effectLst/>
                <a:latin typeface="system-ui"/>
              </a:rPr>
              <a:t> the use of Google Chrome to use the code editor.</a:t>
            </a:r>
          </a:p>
          <a:p>
            <a:pPr algn="l"/>
            <a:r>
              <a:rPr lang="en-US" b="0" i="1" dirty="0">
                <a:effectLst/>
                <a:latin typeface="system-ui"/>
              </a:rPr>
              <a:t>(Note : The browser actually matters as we are using </a:t>
            </a:r>
            <a:r>
              <a:rPr lang="en-US" b="0" i="1" dirty="0" err="1">
                <a:effectLst/>
                <a:latin typeface="system-ui"/>
              </a:rPr>
              <a:t>Javascript</a:t>
            </a:r>
            <a:r>
              <a:rPr lang="en-US" b="0" i="1" dirty="0">
                <a:effectLst/>
                <a:latin typeface="system-ui"/>
              </a:rPr>
              <a:t> most of the common processes actually occurs within the browser locally, </a:t>
            </a:r>
            <a:r>
              <a:rPr lang="en-US" b="0" i="1" dirty="0" err="1">
                <a:effectLst/>
                <a:latin typeface="system-ui"/>
              </a:rPr>
              <a:t>i.e</a:t>
            </a:r>
            <a:r>
              <a:rPr lang="en-US" b="0" i="1" dirty="0">
                <a:effectLst/>
                <a:latin typeface="system-ui"/>
              </a:rPr>
              <a:t> on the client side, as you will find out later).</a:t>
            </a:r>
            <a:endParaRPr lang="en-US" b="0" i="0" dirty="0">
              <a:effectLst/>
              <a:latin typeface="system-ui"/>
            </a:endParaRPr>
          </a:p>
          <a:p>
            <a:pPr algn="l"/>
            <a:r>
              <a:rPr lang="en-US" b="0" i="0" dirty="0">
                <a:effectLst/>
                <a:latin typeface="system-ui"/>
              </a:rPr>
              <a:t>The code editor provides an interactive environment to deal with Earth Engine Applications. Lets explore the code editor environment. Once you initially login image like below will be seen :</a:t>
            </a:r>
          </a:p>
          <a:p>
            <a:endParaRPr lang="en-GB" dirty="0"/>
          </a:p>
        </p:txBody>
      </p:sp>
    </p:spTree>
    <p:extLst>
      <p:ext uri="{BB962C8B-B14F-4D97-AF65-F5344CB8AC3E}">
        <p14:creationId xmlns:p14="http://schemas.microsoft.com/office/powerpoint/2010/main" val="734920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C131A6F0-9932-33C1-3E7B-06ED2FE7B63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024" r="1420" b="-1"/>
          <a:stretch/>
        </p:blipFill>
        <p:spPr>
          <a:xfrm>
            <a:off x="20" y="1"/>
            <a:ext cx="12191979" cy="6858000"/>
          </a:xfrm>
          <a:prstGeom prst="rect">
            <a:avLst/>
          </a:prstGeom>
        </p:spPr>
      </p:pic>
      <p:grpSp>
        <p:nvGrpSpPr>
          <p:cNvPr id="10" name="Group 9">
            <a:extLst>
              <a:ext uri="{FF2B5EF4-FFF2-40B4-BE49-F238E27FC236}">
                <a16:creationId xmlns:a16="http://schemas.microsoft.com/office/drawing/2014/main" id="{D4D7444E-8572-6DFD-CB75-0984238C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01C89D56-574B-DBE6-E414-A886D4CD9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808B29-2E24-7E95-6543-9B0B82179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03010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2167</Words>
  <Application>Microsoft Office PowerPoint</Application>
  <PresentationFormat>Widescreen</PresentationFormat>
  <Paragraphs>117</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Aptos</vt:lpstr>
      <vt:lpstr>Aptos Display</vt:lpstr>
      <vt:lpstr>Arial</vt:lpstr>
      <vt:lpstr>system-ui</vt:lpstr>
      <vt:lpstr>Office Theme</vt:lpstr>
      <vt:lpstr>Introduction To Google Earth Engine </vt:lpstr>
      <vt:lpstr>Objectives</vt:lpstr>
      <vt:lpstr>What is GEE and what makes is it so interesting ? </vt:lpstr>
      <vt:lpstr>PowerPoint Presentation</vt:lpstr>
      <vt:lpstr>What resources are available to enter the world of GEE ? </vt:lpstr>
      <vt:lpstr>How to Setup : </vt:lpstr>
      <vt:lpstr>PowerPoint Presentation</vt:lpstr>
      <vt:lpstr>Google Earth Engine Code Editor </vt:lpstr>
      <vt:lpstr>PowerPoint Presentation</vt:lpstr>
      <vt:lpstr>PowerPoint Presentation</vt:lpstr>
      <vt:lpstr>Display and visualise data </vt:lpstr>
      <vt:lpstr>PowerPoint Presentation</vt:lpstr>
      <vt:lpstr>PowerPoint Presentation</vt:lpstr>
      <vt:lpstr>PowerPoint Presentation</vt:lpstr>
      <vt:lpstr>JavaScript for GEE </vt:lpstr>
      <vt:lpstr>JavaScript Data types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shuaib rasheed</dc:creator>
  <cp:lastModifiedBy>shuaib rasheed</cp:lastModifiedBy>
  <cp:revision>5</cp:revision>
  <dcterms:created xsi:type="dcterms:W3CDTF">2024-12-17T17:26:38Z</dcterms:created>
  <dcterms:modified xsi:type="dcterms:W3CDTF">2024-12-17T18:03:26Z</dcterms:modified>
</cp:coreProperties>
</file>

<file path=docProps/thumbnail.jpeg>
</file>